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20"/>
  </p:notesMasterIdLst>
  <p:handoutMasterIdLst>
    <p:handoutMasterId r:id="rId21"/>
  </p:handoutMasterIdLst>
  <p:sldIdLst>
    <p:sldId id="256" r:id="rId2"/>
    <p:sldId id="288" r:id="rId3"/>
    <p:sldId id="293" r:id="rId4"/>
    <p:sldId id="295" r:id="rId5"/>
    <p:sldId id="280" r:id="rId6"/>
    <p:sldId id="294" r:id="rId7"/>
    <p:sldId id="274" r:id="rId8"/>
    <p:sldId id="284" r:id="rId9"/>
    <p:sldId id="273" r:id="rId10"/>
    <p:sldId id="285" r:id="rId11"/>
    <p:sldId id="286" r:id="rId12"/>
    <p:sldId id="282" r:id="rId13"/>
    <p:sldId id="289" r:id="rId14"/>
    <p:sldId id="290" r:id="rId15"/>
    <p:sldId id="292" r:id="rId16"/>
    <p:sldId id="259" r:id="rId17"/>
    <p:sldId id="291" r:id="rId18"/>
    <p:sldId id="269" r:id="rId19"/>
  </p:sldIdLst>
  <p:sldSz cx="12192000" cy="6858000"/>
  <p:notesSz cx="6800850" cy="99329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9"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rivé" initials="P" lastIdx="1" clrIdx="0">
    <p:extLst>
      <p:ext uri="{19B8F6BF-5375-455C-9EA6-DF929625EA0E}">
        <p15:presenceInfo xmlns:p15="http://schemas.microsoft.com/office/powerpoint/2012/main" userId="Privé" providerId="None"/>
      </p:ext>
    </p:extLst>
  </p:cmAuthor>
  <p:cmAuthor id="2" name="Compte Microsoft" initials="CM" lastIdx="0" clrIdx="1">
    <p:extLst>
      <p:ext uri="{19B8F6BF-5375-455C-9EA6-DF929625EA0E}">
        <p15:presenceInfo xmlns:p15="http://schemas.microsoft.com/office/powerpoint/2012/main" userId="d970004f40ee09b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34" autoAdjust="0"/>
    <p:restoredTop sz="94660"/>
  </p:normalViewPr>
  <p:slideViewPr>
    <p:cSldViewPr snapToGrid="0">
      <p:cViewPr varScale="1">
        <p:scale>
          <a:sx n="76" d="100"/>
          <a:sy n="76" d="100"/>
        </p:scale>
        <p:origin x="222" y="54"/>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guide orient="horz" pos="3129"/>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7035" cy="498374"/>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sz="quarter" idx="1"/>
          </p:nvPr>
        </p:nvSpPr>
        <p:spPr>
          <a:xfrm>
            <a:off x="3852241" y="0"/>
            <a:ext cx="2947035" cy="498374"/>
          </a:xfrm>
          <a:prstGeom prst="rect">
            <a:avLst/>
          </a:prstGeom>
        </p:spPr>
        <p:txBody>
          <a:bodyPr vert="horz" lIns="91440" tIns="45720" rIns="91440" bIns="45720" rtlCol="0"/>
          <a:lstStyle>
            <a:lvl1pPr algn="r">
              <a:defRPr sz="1200"/>
            </a:lvl1pPr>
          </a:lstStyle>
          <a:p>
            <a:fld id="{74ADD0AE-2912-4E51-B4CF-81A0CA2D7F79}" type="datetimeFigureOut">
              <a:rPr lang="fr-CH" smtClean="0"/>
              <a:t>29.06.2023</a:t>
            </a:fld>
            <a:endParaRPr lang="fr-CH"/>
          </a:p>
        </p:txBody>
      </p:sp>
      <p:sp>
        <p:nvSpPr>
          <p:cNvPr id="4" name="Espace réservé du pied de page 3"/>
          <p:cNvSpPr>
            <a:spLocks noGrp="1"/>
          </p:cNvSpPr>
          <p:nvPr>
            <p:ph type="ftr" sz="quarter" idx="2"/>
          </p:nvPr>
        </p:nvSpPr>
        <p:spPr>
          <a:xfrm>
            <a:off x="0" y="9434615"/>
            <a:ext cx="2947035" cy="498373"/>
          </a:xfrm>
          <a:prstGeom prst="rect">
            <a:avLst/>
          </a:prstGeom>
        </p:spPr>
        <p:txBody>
          <a:bodyPr vert="horz" lIns="91440" tIns="45720" rIns="91440" bIns="45720" rtlCol="0" anchor="b"/>
          <a:lstStyle>
            <a:lvl1pPr algn="l">
              <a:defRPr sz="1200"/>
            </a:lvl1pPr>
          </a:lstStyle>
          <a:p>
            <a:endParaRPr lang="fr-CH"/>
          </a:p>
        </p:txBody>
      </p:sp>
      <p:sp>
        <p:nvSpPr>
          <p:cNvPr id="5" name="Espace réservé du numéro de diapositive 4"/>
          <p:cNvSpPr>
            <a:spLocks noGrp="1"/>
          </p:cNvSpPr>
          <p:nvPr>
            <p:ph type="sldNum" sz="quarter" idx="3"/>
          </p:nvPr>
        </p:nvSpPr>
        <p:spPr>
          <a:xfrm>
            <a:off x="3852241" y="9434615"/>
            <a:ext cx="2947035" cy="498373"/>
          </a:xfrm>
          <a:prstGeom prst="rect">
            <a:avLst/>
          </a:prstGeom>
        </p:spPr>
        <p:txBody>
          <a:bodyPr vert="horz" lIns="91440" tIns="45720" rIns="91440" bIns="45720" rtlCol="0" anchor="b"/>
          <a:lstStyle>
            <a:lvl1pPr algn="r">
              <a:defRPr sz="1200"/>
            </a:lvl1pPr>
          </a:lstStyle>
          <a:p>
            <a:fld id="{A974DBD8-70B6-484B-9924-700627CABBC1}" type="slidenum">
              <a:rPr lang="fr-CH" smtClean="0"/>
              <a:t>‹N°›</a:t>
            </a:fld>
            <a:endParaRPr lang="fr-CH"/>
          </a:p>
        </p:txBody>
      </p:sp>
    </p:spTree>
    <p:extLst>
      <p:ext uri="{BB962C8B-B14F-4D97-AF65-F5344CB8AC3E}">
        <p14:creationId xmlns:p14="http://schemas.microsoft.com/office/powerpoint/2010/main" val="34012643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7035" cy="498374"/>
          </a:xfrm>
          <a:prstGeom prst="rect">
            <a:avLst/>
          </a:prstGeom>
        </p:spPr>
        <p:txBody>
          <a:bodyPr vert="horz" lIns="91440" tIns="45720" rIns="91440" bIns="45720" rtlCol="0"/>
          <a:lstStyle>
            <a:lvl1pPr algn="l">
              <a:defRPr sz="1200"/>
            </a:lvl1pPr>
          </a:lstStyle>
          <a:p>
            <a:endParaRPr lang="fr-CH"/>
          </a:p>
        </p:txBody>
      </p:sp>
      <p:sp>
        <p:nvSpPr>
          <p:cNvPr id="3" name="Espace réservé de la date 2"/>
          <p:cNvSpPr>
            <a:spLocks noGrp="1"/>
          </p:cNvSpPr>
          <p:nvPr>
            <p:ph type="dt" idx="1"/>
          </p:nvPr>
        </p:nvSpPr>
        <p:spPr>
          <a:xfrm>
            <a:off x="3852241" y="0"/>
            <a:ext cx="2947035" cy="498374"/>
          </a:xfrm>
          <a:prstGeom prst="rect">
            <a:avLst/>
          </a:prstGeom>
        </p:spPr>
        <p:txBody>
          <a:bodyPr vert="horz" lIns="91440" tIns="45720" rIns="91440" bIns="45720" rtlCol="0"/>
          <a:lstStyle>
            <a:lvl1pPr algn="r">
              <a:defRPr sz="1200"/>
            </a:lvl1pPr>
          </a:lstStyle>
          <a:p>
            <a:fld id="{7D1283AF-B053-4873-A4BF-B1118D75107D}" type="datetimeFigureOut">
              <a:rPr lang="fr-CH" smtClean="0"/>
              <a:pPr/>
              <a:t>29.06.2023</a:t>
            </a:fld>
            <a:endParaRPr lang="fr-CH"/>
          </a:p>
        </p:txBody>
      </p:sp>
      <p:sp>
        <p:nvSpPr>
          <p:cNvPr id="4" name="Espace réservé de l'image des diapositives 3"/>
          <p:cNvSpPr>
            <a:spLocks noGrp="1" noRot="1" noChangeAspect="1"/>
          </p:cNvSpPr>
          <p:nvPr>
            <p:ph type="sldImg" idx="2"/>
          </p:nvPr>
        </p:nvSpPr>
        <p:spPr>
          <a:xfrm>
            <a:off x="420688" y="1241425"/>
            <a:ext cx="5959475" cy="3352800"/>
          </a:xfrm>
          <a:prstGeom prst="rect">
            <a:avLst/>
          </a:prstGeom>
          <a:noFill/>
          <a:ln w="12700">
            <a:solidFill>
              <a:prstClr val="black"/>
            </a:solidFill>
          </a:ln>
        </p:spPr>
        <p:txBody>
          <a:bodyPr vert="horz" lIns="91440" tIns="45720" rIns="91440" bIns="45720" rtlCol="0" anchor="ctr"/>
          <a:lstStyle/>
          <a:p>
            <a:endParaRPr lang="fr-CH"/>
          </a:p>
        </p:txBody>
      </p:sp>
      <p:sp>
        <p:nvSpPr>
          <p:cNvPr id="5" name="Espace réservé des commentaires 4"/>
          <p:cNvSpPr>
            <a:spLocks noGrp="1"/>
          </p:cNvSpPr>
          <p:nvPr>
            <p:ph type="body" sz="quarter" idx="3"/>
          </p:nvPr>
        </p:nvSpPr>
        <p:spPr>
          <a:xfrm>
            <a:off x="680085" y="4780250"/>
            <a:ext cx="5440680" cy="3911114"/>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6" name="Espace réservé du pied de page 5"/>
          <p:cNvSpPr>
            <a:spLocks noGrp="1"/>
          </p:cNvSpPr>
          <p:nvPr>
            <p:ph type="ftr" sz="quarter" idx="4"/>
          </p:nvPr>
        </p:nvSpPr>
        <p:spPr>
          <a:xfrm>
            <a:off x="0" y="9434615"/>
            <a:ext cx="2947035" cy="498373"/>
          </a:xfrm>
          <a:prstGeom prst="rect">
            <a:avLst/>
          </a:prstGeom>
        </p:spPr>
        <p:txBody>
          <a:bodyPr vert="horz" lIns="91440" tIns="45720" rIns="91440" bIns="45720" rtlCol="0" anchor="b"/>
          <a:lstStyle>
            <a:lvl1pPr algn="l">
              <a:defRPr sz="1200"/>
            </a:lvl1pPr>
          </a:lstStyle>
          <a:p>
            <a:endParaRPr lang="fr-CH"/>
          </a:p>
        </p:txBody>
      </p:sp>
      <p:sp>
        <p:nvSpPr>
          <p:cNvPr id="7" name="Espace réservé du numéro de diapositive 6"/>
          <p:cNvSpPr>
            <a:spLocks noGrp="1"/>
          </p:cNvSpPr>
          <p:nvPr>
            <p:ph type="sldNum" sz="quarter" idx="5"/>
          </p:nvPr>
        </p:nvSpPr>
        <p:spPr>
          <a:xfrm>
            <a:off x="3852241" y="9434615"/>
            <a:ext cx="2947035" cy="498373"/>
          </a:xfrm>
          <a:prstGeom prst="rect">
            <a:avLst/>
          </a:prstGeom>
        </p:spPr>
        <p:txBody>
          <a:bodyPr vert="horz" lIns="91440" tIns="45720" rIns="91440" bIns="45720" rtlCol="0" anchor="b"/>
          <a:lstStyle>
            <a:lvl1pPr algn="r">
              <a:defRPr sz="1200"/>
            </a:lvl1pPr>
          </a:lstStyle>
          <a:p>
            <a:fld id="{8CA81596-2C39-4520-BA1D-BC0A9A53CBC3}" type="slidenum">
              <a:rPr lang="fr-CH" smtClean="0"/>
              <a:pPr/>
              <a:t>‹N°›</a:t>
            </a:fld>
            <a:endParaRPr lang="fr-CH"/>
          </a:p>
        </p:txBody>
      </p:sp>
    </p:spTree>
    <p:extLst>
      <p:ext uri="{BB962C8B-B14F-4D97-AF65-F5344CB8AC3E}">
        <p14:creationId xmlns:p14="http://schemas.microsoft.com/office/powerpoint/2010/main" val="6692166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a:t>
            </a:fld>
            <a:endParaRPr lang="fr-CH"/>
          </a:p>
        </p:txBody>
      </p:sp>
    </p:spTree>
    <p:extLst>
      <p:ext uri="{BB962C8B-B14F-4D97-AF65-F5344CB8AC3E}">
        <p14:creationId xmlns:p14="http://schemas.microsoft.com/office/powerpoint/2010/main" val="3103624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039813" y="2135188"/>
            <a:ext cx="5486400" cy="3086100"/>
          </a:xfrm>
        </p:spPr>
      </p:sp>
      <p:sp>
        <p:nvSpPr>
          <p:cNvPr id="3" name="Espace réservé des commentaires 2"/>
          <p:cNvSpPr>
            <a:spLocks noGrp="1"/>
          </p:cNvSpPr>
          <p:nvPr>
            <p:ph type="body" idx="1"/>
          </p:nvPr>
        </p:nvSpPr>
        <p:spPr>
          <a:xfrm>
            <a:off x="1040476" y="5586499"/>
            <a:ext cx="5486400" cy="3600450"/>
          </a:xfrm>
        </p:spPr>
        <p:txBody>
          <a:bodyPr/>
          <a:lstStyle/>
          <a:p>
            <a:r>
              <a:rPr lang="fr-CH" sz="900" dirty="0" smtClean="0">
                <a:solidFill>
                  <a:schemeClr val="accent2"/>
                </a:solidFill>
                <a:latin typeface="Arial" panose="020B0604020202020204" pitchFamily="34" charset="0"/>
                <a:cs typeface="Arial" panose="020B0604020202020204" pitchFamily="34" charset="0"/>
              </a:rPr>
              <a:t>Variantes frontale </a:t>
            </a:r>
            <a:r>
              <a:rPr lang="fr-CH" sz="900" dirty="0" smtClean="0">
                <a:latin typeface="Arial" panose="020B0604020202020204" pitchFamily="34" charset="0"/>
                <a:cs typeface="Arial" panose="020B0604020202020204" pitchFamily="34" charset="0"/>
              </a:rPr>
              <a:t>la plus courante</a:t>
            </a:r>
          </a:p>
          <a:p>
            <a:endParaRPr lang="fr-CH" sz="900" dirty="0">
              <a:latin typeface="Arial" panose="020B0604020202020204" pitchFamily="34" charset="0"/>
              <a:cs typeface="Arial" panose="020B0604020202020204" pitchFamily="34" charset="0"/>
            </a:endParaRPr>
          </a:p>
          <a:p>
            <a:r>
              <a:rPr lang="fr-CH" sz="900" dirty="0" smtClean="0">
                <a:solidFill>
                  <a:schemeClr val="accent2"/>
                </a:solidFill>
                <a:latin typeface="Arial" panose="020B0604020202020204" pitchFamily="34" charset="0"/>
                <a:cs typeface="Arial" panose="020B0604020202020204" pitchFamily="34" charset="0"/>
              </a:rPr>
              <a:t>Distrait</a:t>
            </a:r>
            <a:r>
              <a:rPr lang="fr-CH" sz="900" dirty="0" smtClean="0">
                <a:latin typeface="Arial" panose="020B0604020202020204" pitchFamily="34" charset="0"/>
                <a:cs typeface="Arial" panose="020B0604020202020204" pitchFamily="34" charset="0"/>
              </a:rPr>
              <a:t> 	pas exprès pour nous « embêter », si on comprend, on adapte notre attitude, 	nos demandes</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solidFill>
                <a:latin typeface="Arial" panose="020B0604020202020204" pitchFamily="34" charset="0"/>
                <a:cs typeface="Arial" panose="020B0604020202020204" pitchFamily="34" charset="0"/>
              </a:rPr>
              <a:t>Troubles du langage </a:t>
            </a:r>
            <a:r>
              <a:rPr lang="fr-CH" sz="900" dirty="0" smtClean="0">
                <a:latin typeface="Arial" panose="020B0604020202020204" pitchFamily="34" charset="0"/>
                <a:cs typeface="Arial" panose="020B0604020202020204" pitchFamily="34" charset="0"/>
              </a:rPr>
              <a:t>les encourager à parler, initier la conversation, laisser le temps de répondre</a:t>
            </a:r>
          </a:p>
          <a:p>
            <a:r>
              <a:rPr lang="fr-CH" sz="900" dirty="0" smtClean="0">
                <a:latin typeface="Arial" panose="020B0604020202020204" pitchFamily="34" charset="0"/>
                <a:cs typeface="Arial" panose="020B0604020202020204" pitchFamily="34" charset="0"/>
              </a:rPr>
              <a:t>	professionnel présent quand autres hôtes</a:t>
            </a:r>
          </a:p>
          <a:p>
            <a:r>
              <a:rPr lang="fr-CH" sz="900" dirty="0" smtClean="0">
                <a:latin typeface="Arial" panose="020B0604020202020204" pitchFamily="34" charset="0"/>
                <a:cs typeface="Arial" panose="020B0604020202020204" pitchFamily="34" charset="0"/>
              </a:rPr>
              <a:t>	langage non verbal quand mutisme</a:t>
            </a:r>
          </a:p>
          <a:p>
            <a:endParaRPr lang="fr-CH" sz="900" dirty="0" smtClean="0">
              <a:latin typeface="Arial" panose="020B0604020202020204" pitchFamily="34" charset="0"/>
              <a:cs typeface="Arial" panose="020B0604020202020204" pitchFamily="34" charset="0"/>
            </a:endParaRPr>
          </a:p>
          <a:p>
            <a:r>
              <a:rPr lang="fr-CH" sz="900" dirty="0" smtClean="0">
                <a:solidFill>
                  <a:schemeClr val="accent2"/>
                </a:solidFill>
                <a:latin typeface="Arial" panose="020B0604020202020204" pitchFamily="34" charset="0"/>
                <a:cs typeface="Arial" panose="020B0604020202020204" pitchFamily="34" charset="0"/>
              </a:rPr>
              <a:t>Troubles mnésiques </a:t>
            </a:r>
            <a:r>
              <a:rPr lang="fr-CH" sz="900" dirty="0" smtClean="0">
                <a:latin typeface="Arial" panose="020B0604020202020204" pitchFamily="34" charset="0"/>
                <a:cs typeface="Arial" panose="020B0604020202020204" pitchFamily="34" charset="0"/>
              </a:rPr>
              <a:t>=&gt; pas les mêmes ateliers qu’une personne atteinte de maladie d’Alzheimer</a:t>
            </a:r>
          </a:p>
          <a:p>
            <a:endParaRPr lang="fr-CH" sz="900" dirty="0">
              <a:latin typeface="Arial" panose="020B0604020202020204" pitchFamily="34" charset="0"/>
              <a:cs typeface="Arial" panose="020B0604020202020204" pitchFamily="34" charset="0"/>
            </a:endParaRPr>
          </a:p>
          <a:p>
            <a:r>
              <a:rPr lang="fr-CH" sz="900" dirty="0" smtClean="0">
                <a:solidFill>
                  <a:schemeClr val="accent2"/>
                </a:solidFill>
                <a:latin typeface="Arial" panose="020B0604020202020204" pitchFamily="34" charset="0"/>
                <a:cs typeface="Arial" panose="020B0604020202020204" pitchFamily="34" charset="0"/>
              </a:rPr>
              <a:t>Praxies</a:t>
            </a:r>
            <a:r>
              <a:rPr lang="fr-CH" sz="900" dirty="0" smtClean="0">
                <a:latin typeface="Arial" panose="020B0604020202020204" pitchFamily="34" charset="0"/>
                <a:cs typeface="Arial" panose="020B0604020202020204" pitchFamily="34" charset="0"/>
              </a:rPr>
              <a:t> 	= capacité de coordonner les mouvements de manière volontaire et orienté</a:t>
            </a:r>
          </a:p>
          <a:p>
            <a:r>
              <a:rPr lang="fr-CH" sz="900" dirty="0" smtClean="0">
                <a:latin typeface="Arial" panose="020B0604020202020204" pitchFamily="34" charset="0"/>
                <a:cs typeface="Arial" panose="020B0604020202020204" pitchFamily="34" charset="0"/>
              </a:rPr>
              <a:t>	Faire le bon geste pour utiliser une fourchette, une brosse à dent</a:t>
            </a:r>
          </a:p>
          <a:p>
            <a:r>
              <a:rPr lang="fr-CH" sz="900" dirty="0" smtClean="0">
                <a:latin typeface="Arial" panose="020B0604020202020204" pitchFamily="34" charset="0"/>
                <a:cs typeface="Arial" panose="020B0604020202020204" pitchFamily="34" charset="0"/>
              </a:rPr>
              <a:t>	Maintenir leur autonomie</a:t>
            </a:r>
            <a:endParaRPr lang="fr-CH" sz="900" dirty="0">
              <a:latin typeface="Arial" panose="020B0604020202020204" pitchFamily="34" charset="0"/>
              <a:cs typeface="Arial" panose="020B0604020202020204" pitchFamily="34" charset="0"/>
            </a:endParaRPr>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13</a:t>
            </a:fld>
            <a:endParaRPr lang="fr-CH"/>
          </a:p>
        </p:txBody>
      </p:sp>
    </p:spTree>
    <p:extLst>
      <p:ext uri="{BB962C8B-B14F-4D97-AF65-F5344CB8AC3E}">
        <p14:creationId xmlns:p14="http://schemas.microsoft.com/office/powerpoint/2010/main" val="856238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15</a:t>
            </a:fld>
            <a:endParaRPr lang="fr-CH"/>
          </a:p>
        </p:txBody>
      </p:sp>
    </p:spTree>
    <p:extLst>
      <p:ext uri="{BB962C8B-B14F-4D97-AF65-F5344CB8AC3E}">
        <p14:creationId xmlns:p14="http://schemas.microsoft.com/office/powerpoint/2010/main" val="3813109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16</a:t>
            </a:fld>
            <a:endParaRPr lang="fr-CH"/>
          </a:p>
        </p:txBody>
      </p:sp>
    </p:spTree>
    <p:extLst>
      <p:ext uri="{BB962C8B-B14F-4D97-AF65-F5344CB8AC3E}">
        <p14:creationId xmlns:p14="http://schemas.microsoft.com/office/powerpoint/2010/main" val="2572200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17</a:t>
            </a:fld>
            <a:endParaRPr lang="fr-CH"/>
          </a:p>
        </p:txBody>
      </p:sp>
    </p:spTree>
    <p:extLst>
      <p:ext uri="{BB962C8B-B14F-4D97-AF65-F5344CB8AC3E}">
        <p14:creationId xmlns:p14="http://schemas.microsoft.com/office/powerpoint/2010/main" val="21242566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CH" dirty="0" smtClean="0">
              <a:latin typeface="Arial" panose="020B0604020202020204" pitchFamily="34" charset="0"/>
              <a:cs typeface="Arial" panose="020B0604020202020204" pitchFamily="34" charset="0"/>
            </a:endParaRPr>
          </a:p>
          <a:p>
            <a:r>
              <a:rPr lang="fr-CH" sz="900" dirty="0" smtClean="0">
                <a:solidFill>
                  <a:schemeClr val="accent2"/>
                </a:solidFill>
                <a:latin typeface="Arial" panose="020B0604020202020204" pitchFamily="34" charset="0"/>
                <a:cs typeface="Arial" panose="020B0604020202020204" pitchFamily="34" charset="0"/>
              </a:rPr>
              <a:t>Prendre le temps </a:t>
            </a:r>
            <a:r>
              <a:rPr lang="fr-CH" sz="900" dirty="0" smtClean="0">
                <a:latin typeface="Arial" panose="020B0604020202020204" pitchFamily="34" charset="0"/>
                <a:cs typeface="Arial" panose="020B0604020202020204" pitchFamily="34" charset="0"/>
              </a:rPr>
              <a:t>=&gt; Identifier le SCPD, trouver les facteurs favorisants (troubles somatiques, 	médication, soucis de l’hôte, attitude de l’entourage, contention,…), quand? Avec qui? 	Gravité?</a:t>
            </a:r>
          </a:p>
          <a:p>
            <a:r>
              <a:rPr lang="fr-CH" sz="900" dirty="0" smtClean="0">
                <a:latin typeface="Arial" panose="020B0604020202020204" pitchFamily="34" charset="0"/>
                <a:cs typeface="Arial" panose="020B0604020202020204" pitchFamily="34" charset="0"/>
              </a:rPr>
              <a:t>	Outils d’évaluation (inventaire d’agitation Cohen-Mansfield, échelle de </a:t>
            </a:r>
            <a:r>
              <a:rPr lang="fr-CH" sz="900" dirty="0" err="1" smtClean="0">
                <a:latin typeface="Arial" panose="020B0604020202020204" pitchFamily="34" charset="0"/>
                <a:cs typeface="Arial" panose="020B0604020202020204" pitchFamily="34" charset="0"/>
              </a:rPr>
              <a:t>Cornell</a:t>
            </a:r>
            <a:r>
              <a:rPr lang="fr-CH" sz="900" dirty="0" smtClean="0">
                <a:latin typeface="Arial" panose="020B0604020202020204" pitchFamily="34" charset="0"/>
                <a:cs typeface="Arial" panose="020B0604020202020204" pitchFamily="34" charset="0"/>
              </a:rPr>
              <a:t>,…)</a:t>
            </a:r>
          </a:p>
          <a:p>
            <a:r>
              <a:rPr lang="fr-CH" sz="900" dirty="0" smtClean="0">
                <a:latin typeface="Arial" panose="020B0604020202020204" pitchFamily="34" charset="0"/>
                <a:cs typeface="Arial" panose="020B0604020202020204" pitchFamily="34" charset="0"/>
              </a:rPr>
              <a:t>	=&gt; Privilégier l’intervention à la médication! Actions qui ont un sens pour la personne, 	Approches (Montessori adapté, Validation, humaniste, réminiscence, …)</a:t>
            </a:r>
          </a:p>
          <a:p>
            <a:r>
              <a:rPr lang="fr-CH" sz="900" dirty="0" smtClean="0">
                <a:latin typeface="Arial" panose="020B0604020202020204" pitchFamily="34" charset="0"/>
                <a:cs typeface="Arial" panose="020B0604020202020204" pitchFamily="34" charset="0"/>
              </a:rPr>
              <a:t>	</a:t>
            </a:r>
          </a:p>
          <a:p>
            <a:endParaRPr lang="fr-CH" dirty="0" smtClean="0">
              <a:latin typeface="Arial" panose="020B0604020202020204" pitchFamily="34" charset="0"/>
              <a:cs typeface="Arial" panose="020B0604020202020204" pitchFamily="34" charset="0"/>
            </a:endParaRPr>
          </a:p>
          <a:p>
            <a:endParaRPr lang="fr-CH" dirty="0" smtClean="0">
              <a:latin typeface="Arial" panose="020B0604020202020204" pitchFamily="34" charset="0"/>
              <a:cs typeface="Arial" panose="020B0604020202020204" pitchFamily="34" charset="0"/>
            </a:endParaRPr>
          </a:p>
          <a:p>
            <a:endParaRPr lang="fr-CH" dirty="0"/>
          </a:p>
        </p:txBody>
      </p:sp>
      <p:sp>
        <p:nvSpPr>
          <p:cNvPr id="4" name="Espace réservé du numéro de diapositive 3"/>
          <p:cNvSpPr>
            <a:spLocks noGrp="1"/>
          </p:cNvSpPr>
          <p:nvPr>
            <p:ph type="sldNum" sz="quarter" idx="10"/>
          </p:nvPr>
        </p:nvSpPr>
        <p:spPr/>
        <p:txBody>
          <a:bodyPr/>
          <a:lstStyle/>
          <a:p>
            <a:fld id="{8CA81596-2C39-4520-BA1D-BC0A9A53CBC3}" type="slidenum">
              <a:rPr lang="fr-CH" smtClean="0"/>
              <a:pPr/>
              <a:t>18</a:t>
            </a:fld>
            <a:endParaRPr lang="fr-CH"/>
          </a:p>
        </p:txBody>
      </p:sp>
    </p:spTree>
    <p:extLst>
      <p:ext uri="{BB962C8B-B14F-4D97-AF65-F5344CB8AC3E}">
        <p14:creationId xmlns:p14="http://schemas.microsoft.com/office/powerpoint/2010/main" val="1223113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fr-FR" smtClean="0"/>
              <a:t>Modifiez le style du titre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spc="3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smtClean="0"/>
              <a:t>Modifiez le style des sous-titres du masque</a:t>
            </a:r>
            <a:endParaRPr lang="en-US" dirty="0"/>
          </a:p>
        </p:txBody>
      </p:sp>
      <p:sp>
        <p:nvSpPr>
          <p:cNvPr id="7" name="Rectangle 6"/>
          <p:cNvSpPr/>
          <p:nvPr/>
        </p:nvSpPr>
        <p:spPr>
          <a:xfrm>
            <a:off x="0" y="0"/>
            <a:ext cx="4572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1ED15B4E-F3CF-48F7-8511-284A19185277}" type="datetime1">
              <a:rPr lang="en-US" smtClean="0"/>
              <a:pPr/>
              <a:t>6/29/2023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‹N°›</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7C59697-4B80-4789-971E-71430F578196}" type="datetime1">
              <a:rPr lang="en-US" smtClean="0"/>
              <a:pPr/>
              <a:t>6/29/2023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1"/>
            </a:lvl1pPr>
          </a:lstStyle>
          <a:p>
            <a:r>
              <a:rPr lang="fr-FR" smtClean="0"/>
              <a:t>Modifiez le style du titre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spc="30" baseline="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7AC267A-DEAE-4EB3-8319-1E5208D970F6}" type="datetime1">
              <a:rPr lang="en-US" smtClean="0"/>
              <a:pPr/>
              <a:t>6/29/2023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94BA0C7-020B-4848-A9A7-83F6023B57DC}" type="datetime1">
              <a:rPr lang="en-US" smtClean="0"/>
              <a:pPr/>
              <a:t>6/29/2023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‹N°›</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fr-FR" smtClean="0"/>
              <a:t>Modifiez les styles du texte du masque</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78EC7466-B562-4C24-8895-24B4E2B559D0}" type="datetime1">
              <a:rPr lang="en-US" smtClean="0"/>
              <a:pPr/>
              <a:t>6/29/2023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‹N°›</a:t>
            </a:fld>
            <a:endParaRPr lang="en-US" dirty="0"/>
          </a:p>
        </p:txBody>
      </p:sp>
      <p:sp>
        <p:nvSpPr>
          <p:cNvPr id="11" name="Rectangle 10"/>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F6E0BF5B-6078-4D22-A424-3B21B6EF92DA}" type="datetime1">
              <a:rPr lang="en-US" smtClean="0"/>
              <a:pPr/>
              <a:t>6/29/2023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pPr/>
              <a:t>‹N°›</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142796-F857-4825-87D0-3BA5C01A967D}" type="datetime1">
              <a:rPr lang="en-US" smtClean="0"/>
              <a:pPr/>
              <a:t>6/29/2023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pPr/>
              <a:t>‹N°›</a:t>
            </a:fld>
            <a:endParaRPr lang="en-US" dirty="0"/>
          </a:p>
        </p:txBody>
      </p:sp>
      <p:sp>
        <p:nvSpPr>
          <p:cNvPr id="5" name="Rectangle 4"/>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2800" b="1" baseline="0"/>
            </a:lvl1pPr>
          </a:lstStyle>
          <a:p>
            <a:r>
              <a:rPr lang="fr-FR" smtClean="0"/>
              <a:t>Modifiez le style du titre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3B38D98-CEA8-4FF3-B090-63240811887B}" type="datetime1">
              <a:rPr lang="en-US" smtClean="0"/>
              <a:pPr/>
              <a:t>6/29/2023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1">
                <a:solidFill>
                  <a:schemeClr val="bg1"/>
                </a:solidFill>
              </a:defRPr>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400" baseline="0">
                <a:solidFill>
                  <a:schemeClr val="bg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EE83D8F-CAD6-49BC-B33A-07D860C8BFDC}" type="datetime1">
              <a:rPr lang="en-US" smtClean="0"/>
              <a:pPr/>
              <a:t>6/29/2023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89F4E2F6-A644-4849-81CA-6F747E28C74D}" type="datetime1">
              <a:rPr lang="en-US" smtClean="0"/>
              <a:pPr/>
              <a:t>6/29/2023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75FBB09-BAA1-4466-8F4F-F54EAFC81BDE}" type="datetime1">
              <a:rPr lang="en-US" smtClean="0"/>
              <a:pPr/>
              <a:t>6/29/2023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‹N°›</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294198"/>
            <a:ext cx="9692640" cy="1397124"/>
          </a:xfrm>
          <a:prstGeom prst="rect">
            <a:avLst/>
          </a:prstGeom>
        </p:spPr>
        <p:txBody>
          <a:bodyPr vert="horz" lIns="91440" tIns="27432" rIns="91440" bIns="45720" rtlCol="0" anchor="b">
            <a:normAutofit/>
          </a:bodyPr>
          <a:lstStyle/>
          <a:p>
            <a:r>
              <a:rPr lang="fr-FR" smtClean="0"/>
              <a:t>Modifiez le style du titre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accent1">
                    <a:lumMod val="40000"/>
                    <a:lumOff val="60000"/>
                  </a:schemeClr>
                </a:solidFill>
              </a:defRPr>
            </a:lvl1pPr>
          </a:lstStyle>
          <a:p>
            <a:fld id="{92EB4178-D377-48BC-99C8-0FB4F7EE3F1F}" type="datetime1">
              <a:rPr lang="en-US" smtClean="0"/>
              <a:pPr/>
              <a:t>6/29/2023</a:t>
            </a:fld>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accent1">
                    <a:lumMod val="40000"/>
                    <a:lumOff val="60000"/>
                  </a:schemeClr>
                </a:solidFill>
              </a:defRPr>
            </a:lvl1pPr>
          </a:lstStyle>
          <a:p>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accent1">
                    <a:lumMod val="60000"/>
                    <a:lumOff val="40000"/>
                  </a:schemeClr>
                </a:solidFill>
                <a:latin typeface="+mj-lt"/>
              </a:defRPr>
            </a:lvl1pPr>
          </a:lstStyle>
          <a:p>
            <a:fld id="{4FAB73BC-B049-4115-A692-8D63A059BFB8}"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ftr="0" dt="0"/>
  <p:txStyles>
    <p:title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14.jpeg"/><Relationship Id="rId4" Type="http://schemas.openxmlformats.org/officeDocument/2006/relationships/image" Target="../media/image13.JP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271593" y="83451"/>
            <a:ext cx="9418320" cy="2015244"/>
          </a:xfrm>
        </p:spPr>
        <p:txBody>
          <a:bodyPr>
            <a:normAutofit/>
          </a:bodyPr>
          <a:lstStyle/>
          <a:p>
            <a:pPr algn="r"/>
            <a:r>
              <a:rPr lang="fr-CH" sz="3600" dirty="0" smtClean="0">
                <a:latin typeface="Arial" panose="020B0604020202020204" pitchFamily="34" charset="0"/>
                <a:cs typeface="Arial" panose="020B0604020202020204" pitchFamily="34" charset="0"/>
              </a:rPr>
              <a:t>Rapport d’activité</a:t>
            </a:r>
            <a:br>
              <a:rPr lang="fr-CH" sz="3600" dirty="0" smtClean="0">
                <a:latin typeface="Arial" panose="020B0604020202020204" pitchFamily="34" charset="0"/>
                <a:cs typeface="Arial" panose="020B0604020202020204" pitchFamily="34" charset="0"/>
              </a:rPr>
            </a:br>
            <a:r>
              <a:rPr lang="fr-CH" sz="3600" dirty="0">
                <a:latin typeface="Arial" panose="020B0604020202020204" pitchFamily="34" charset="0"/>
                <a:cs typeface="Arial" panose="020B0604020202020204" pitchFamily="34" charset="0"/>
              </a:rPr>
              <a:t/>
            </a:r>
            <a:br>
              <a:rPr lang="fr-CH" sz="3600" dirty="0">
                <a:latin typeface="Arial" panose="020B0604020202020204" pitchFamily="34" charset="0"/>
                <a:cs typeface="Arial" panose="020B0604020202020204" pitchFamily="34" charset="0"/>
              </a:rPr>
            </a:br>
            <a:r>
              <a:rPr lang="fr-CH" sz="3200" dirty="0" smtClean="0">
                <a:latin typeface="Arial" panose="020B0604020202020204" pitchFamily="34" charset="0"/>
                <a:cs typeface="Arial" panose="020B0604020202020204" pitchFamily="34" charset="0"/>
              </a:rPr>
              <a:t>Exercice </a:t>
            </a:r>
            <a:r>
              <a:rPr lang="fr-CH" sz="3200" dirty="0" smtClean="0">
                <a:latin typeface="Arial" panose="020B0604020202020204" pitchFamily="34" charset="0"/>
                <a:cs typeface="Arial" panose="020B0604020202020204" pitchFamily="34" charset="0"/>
              </a:rPr>
              <a:t>2022</a:t>
            </a:r>
            <a:endParaRPr lang="fr-CH" sz="3200" spc="0"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endParaRPr>
          </a:p>
        </p:txBody>
      </p:sp>
      <p:sp>
        <p:nvSpPr>
          <p:cNvPr id="3" name="Sous-titre 2"/>
          <p:cNvSpPr>
            <a:spLocks noGrp="1"/>
          </p:cNvSpPr>
          <p:nvPr>
            <p:ph type="subTitle" idx="1"/>
          </p:nvPr>
        </p:nvSpPr>
        <p:spPr/>
        <p:txBody>
          <a:bodyPr>
            <a:normAutofit/>
          </a:bodyPr>
          <a:lstStyle/>
          <a:p>
            <a:endParaRPr lang="fr-CH" dirty="0" smtClean="0">
              <a:solidFill>
                <a:schemeClr val="accent1"/>
              </a:solidFill>
              <a:latin typeface="Arial" panose="020B0604020202020204" pitchFamily="34" charset="0"/>
              <a:cs typeface="Arial" panose="020B0604020202020204" pitchFamily="34" charset="0"/>
            </a:endParaRPr>
          </a:p>
          <a:p>
            <a:r>
              <a:rPr lang="fr-CH" dirty="0" smtClean="0">
                <a:solidFill>
                  <a:schemeClr val="accent1"/>
                </a:solidFill>
                <a:latin typeface="Arial" panose="020B0604020202020204" pitchFamily="34" charset="0"/>
                <a:cs typeface="Arial" panose="020B0604020202020204" pitchFamily="34" charset="0"/>
              </a:rPr>
              <a:t>Structure de soins de jour les Acacias – Martigny</a:t>
            </a:r>
          </a:p>
          <a:p>
            <a:r>
              <a:rPr lang="fr-CH" sz="1600" dirty="0" smtClean="0">
                <a:solidFill>
                  <a:schemeClr val="accent1"/>
                </a:solidFill>
                <a:latin typeface="Arial" panose="020B0604020202020204" pitchFamily="34" charset="0"/>
                <a:cs typeface="Arial" panose="020B0604020202020204" pitchFamily="34" charset="0"/>
              </a:rPr>
              <a:t>Spécialisée dans l’accompagnement des personnes atteintes de troubles neurocognitifs de type Alzheimer</a:t>
            </a:r>
          </a:p>
          <a:p>
            <a:endParaRPr lang="fr-CH" dirty="0" smtClean="0"/>
          </a:p>
          <a:p>
            <a:endParaRPr lang="fr-CH"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3807" y="2734495"/>
            <a:ext cx="2574579" cy="1043317"/>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1593" y="1218966"/>
            <a:ext cx="5707550" cy="3805034"/>
          </a:xfrm>
          <a:prstGeom prst="rect">
            <a:avLst/>
          </a:prstGeom>
        </p:spPr>
      </p:pic>
    </p:spTree>
    <p:extLst>
      <p:ext uri="{BB962C8B-B14F-4D97-AF65-F5344CB8AC3E}">
        <p14:creationId xmlns:p14="http://schemas.microsoft.com/office/powerpoint/2010/main" val="2610932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26352" y="-35328"/>
            <a:ext cx="9692640" cy="1397124"/>
          </a:xfrm>
        </p:spPr>
        <p:txBody>
          <a:bodyPr/>
          <a:lstStyle/>
          <a:p>
            <a:pPr algn="ctr"/>
            <a:r>
              <a:rPr lang="fr-CH" dirty="0" smtClean="0"/>
              <a:t>Message du </a:t>
            </a:r>
            <a:r>
              <a:rPr lang="fr-CH" dirty="0" smtClean="0"/>
              <a:t>Président</a:t>
            </a:r>
            <a:endParaRPr lang="fr-CH" sz="2400"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2</a:t>
            </a:fld>
            <a:endParaRPr lang="en-US" dirty="0"/>
          </a:p>
        </p:txBody>
      </p:sp>
      <p:pic>
        <p:nvPicPr>
          <p:cNvPr id="5" name="Image 4"/>
          <p:cNvPicPr>
            <a:picLocks noChangeAspect="1"/>
          </p:cNvPicPr>
          <p:nvPr/>
        </p:nvPicPr>
        <p:blipFill>
          <a:blip r:embed="rId2"/>
          <a:stretch>
            <a:fillRect/>
          </a:stretch>
        </p:blipFill>
        <p:spPr>
          <a:xfrm>
            <a:off x="9075385" y="5948142"/>
            <a:ext cx="1743607" cy="707197"/>
          </a:xfrm>
          <a:prstGeom prst="rect">
            <a:avLst/>
          </a:prstGeom>
        </p:spPr>
      </p:pic>
      <p:sp>
        <p:nvSpPr>
          <p:cNvPr id="9" name="Espace réservé du contenu 8"/>
          <p:cNvSpPr>
            <a:spLocks noGrp="1"/>
          </p:cNvSpPr>
          <p:nvPr>
            <p:ph idx="1"/>
          </p:nvPr>
        </p:nvSpPr>
        <p:spPr>
          <a:xfrm>
            <a:off x="1261872" y="1485900"/>
            <a:ext cx="9025128" cy="4864100"/>
          </a:xfrm>
        </p:spPr>
        <p:txBody>
          <a:bodyPr>
            <a:normAutofit fontScale="85000" lnSpcReduction="20000"/>
          </a:bodyPr>
          <a:lstStyle/>
          <a:p>
            <a:pPr marL="0" indent="0" algn="just">
              <a:buNone/>
            </a:pPr>
            <a:r>
              <a:rPr lang="fr-FR" sz="2100" dirty="0" smtClean="0">
                <a:latin typeface="Arial" panose="020B0604020202020204" pitchFamily="34" charset="0"/>
                <a:cs typeface="Arial" panose="020B0604020202020204" pitchFamily="34" charset="0"/>
              </a:rPr>
              <a:t>«</a:t>
            </a:r>
            <a:r>
              <a:rPr lang="fr-FR" sz="2100" dirty="0">
                <a:latin typeface="Arial" panose="020B0604020202020204" pitchFamily="34" charset="0"/>
                <a:cs typeface="Arial" panose="020B0604020202020204" pitchFamily="34" charset="0"/>
              </a:rPr>
              <a:t> Il y a tout juste un an, la structure de soins de jour Les Acacias a fêté son 20e anniversaire par plusieurs activités dont la pièce de théâtre « Le Père », de Florian Zeller, mis en scène par Léonard Arlettaz et interprétée par des comédiens amateurs et quelques-unes de nos intervenantes. Cette pièce fût un véritable succès puisque pour les trois représentations, la salle Les Alambics était complète.</a:t>
            </a:r>
            <a:endParaRPr lang="fr-CH" sz="2100" dirty="0">
              <a:latin typeface="Arial" panose="020B0604020202020204" pitchFamily="34" charset="0"/>
              <a:cs typeface="Arial" panose="020B0604020202020204" pitchFamily="34" charset="0"/>
            </a:endParaRPr>
          </a:p>
          <a:p>
            <a:pPr marL="0" indent="0" algn="just">
              <a:buNone/>
            </a:pPr>
            <a:r>
              <a:rPr lang="fr-FR" sz="2100" dirty="0">
                <a:latin typeface="Arial" panose="020B0604020202020204" pitchFamily="34" charset="0"/>
                <a:cs typeface="Arial" panose="020B0604020202020204" pitchFamily="34" charset="0"/>
              </a:rPr>
              <a:t>La Commune de Martigny a aussi pris part aux festivités du 20ème par l’organisation de journées en lien avec la maladie d’Alzheimer ainsi qu’une présentation de la Ville en baladeur pour nos hôtes et leurs proches et ponctuée par une visite du Manoir.</a:t>
            </a:r>
            <a:endParaRPr lang="fr-CH" sz="2100" dirty="0">
              <a:latin typeface="Arial" panose="020B0604020202020204" pitchFamily="34" charset="0"/>
              <a:cs typeface="Arial" panose="020B0604020202020204" pitchFamily="34" charset="0"/>
            </a:endParaRPr>
          </a:p>
          <a:p>
            <a:pPr marL="0" indent="0" algn="just">
              <a:buNone/>
            </a:pPr>
            <a:r>
              <a:rPr lang="fr-FR" sz="2100" dirty="0">
                <a:latin typeface="Arial" panose="020B0604020202020204" pitchFamily="34" charset="0"/>
                <a:cs typeface="Arial" panose="020B0604020202020204" pitchFamily="34" charset="0"/>
              </a:rPr>
              <a:t>A ceci, s’ajoutent de nombreuses interventions nécessaires sur le site de la Villa Les Acacias pour le bien de nos hôtes, à savoir :</a:t>
            </a:r>
            <a:endParaRPr lang="fr-CH" sz="2100" dirty="0">
              <a:latin typeface="Arial" panose="020B0604020202020204" pitchFamily="34" charset="0"/>
              <a:cs typeface="Arial" panose="020B0604020202020204" pitchFamily="34" charset="0"/>
            </a:endParaRPr>
          </a:p>
          <a:p>
            <a:pPr marL="0" lvl="0" indent="0" algn="just">
              <a:buNone/>
            </a:pPr>
            <a:r>
              <a:rPr lang="fr-FR" sz="2100" dirty="0">
                <a:latin typeface="Arial" panose="020B0604020202020204" pitchFamily="34" charset="0"/>
                <a:cs typeface="Arial" panose="020B0604020202020204" pitchFamily="34" charset="0"/>
              </a:rPr>
              <a:t>La réfection complète des parquets de la Villa</a:t>
            </a:r>
            <a:endParaRPr lang="fr-CH" sz="2100" dirty="0">
              <a:latin typeface="Arial" panose="020B0604020202020204" pitchFamily="34" charset="0"/>
              <a:cs typeface="Arial" panose="020B0604020202020204" pitchFamily="34" charset="0"/>
            </a:endParaRPr>
          </a:p>
          <a:p>
            <a:pPr lvl="0" algn="just"/>
            <a:r>
              <a:rPr lang="fr-FR" sz="2100" dirty="0">
                <a:latin typeface="Arial" panose="020B0604020202020204" pitchFamily="34" charset="0"/>
                <a:cs typeface="Arial" panose="020B0604020202020204" pitchFamily="34" charset="0"/>
              </a:rPr>
              <a:t>Le remplacement complet des fauteuils vieillissants par des fauteuils mécanisés</a:t>
            </a:r>
            <a:endParaRPr lang="fr-CH" sz="2100" dirty="0">
              <a:latin typeface="Arial" panose="020B0604020202020204" pitchFamily="34" charset="0"/>
              <a:cs typeface="Arial" panose="020B0604020202020204" pitchFamily="34" charset="0"/>
            </a:endParaRPr>
          </a:p>
          <a:p>
            <a:pPr algn="just"/>
            <a:r>
              <a:rPr lang="fr-FR" sz="2100" dirty="0">
                <a:latin typeface="Arial" panose="020B0604020202020204" pitchFamily="34" charset="0"/>
                <a:cs typeface="Arial" panose="020B0604020202020204" pitchFamily="34" charset="0"/>
              </a:rPr>
              <a:t>Cerise sur le gâteau, toutes ces interventions ont été financées généreusement par Léonard </a:t>
            </a:r>
            <a:r>
              <a:rPr lang="fr-FR" sz="2100" dirty="0" err="1">
                <a:latin typeface="Arial" panose="020B0604020202020204" pitchFamily="34" charset="0"/>
                <a:cs typeface="Arial" panose="020B0604020202020204" pitchFamily="34" charset="0"/>
              </a:rPr>
              <a:t>Gianadda</a:t>
            </a:r>
            <a:r>
              <a:rPr lang="fr-FR" sz="2100" dirty="0">
                <a:latin typeface="Arial" panose="020B0604020202020204" pitchFamily="34" charset="0"/>
                <a:cs typeface="Arial" panose="020B0604020202020204" pitchFamily="34" charset="0"/>
              </a:rPr>
              <a:t> et ses Fondations. Aussi, j’en profite pour le remercier sincèrement, une fois de plus, pour sa grande générosité ainsi que pour la mise à disposition de cette magnifique bâtisse qui fait toute la différence dans la philosophie des Acacias</a:t>
            </a:r>
            <a:r>
              <a:rPr lang="fr-FR" sz="2100" dirty="0"/>
              <a:t>.</a:t>
            </a:r>
            <a:endParaRPr lang="fr-CH" sz="2100" dirty="0"/>
          </a:p>
          <a:p>
            <a:pPr algn="just"/>
            <a:endParaRPr lang="fr-CH" dirty="0"/>
          </a:p>
        </p:txBody>
      </p:sp>
    </p:spTree>
    <p:extLst>
      <p:ext uri="{BB962C8B-B14F-4D97-AF65-F5344CB8AC3E}">
        <p14:creationId xmlns:p14="http://schemas.microsoft.com/office/powerpoint/2010/main" val="41733962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26352" y="-35328"/>
            <a:ext cx="9692640" cy="1397124"/>
          </a:xfrm>
        </p:spPr>
        <p:txBody>
          <a:bodyPr/>
          <a:lstStyle/>
          <a:p>
            <a:pPr algn="ctr"/>
            <a:r>
              <a:rPr lang="fr-CH" dirty="0" smtClean="0"/>
              <a:t>Message du </a:t>
            </a:r>
            <a:r>
              <a:rPr lang="fr-CH" dirty="0" smtClean="0"/>
              <a:t>Président </a:t>
            </a:r>
            <a:endParaRPr lang="fr-CH" sz="2400"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3</a:t>
            </a:fld>
            <a:endParaRPr lang="en-US" dirty="0"/>
          </a:p>
        </p:txBody>
      </p:sp>
      <p:pic>
        <p:nvPicPr>
          <p:cNvPr id="5" name="Image 4"/>
          <p:cNvPicPr>
            <a:picLocks noChangeAspect="1"/>
          </p:cNvPicPr>
          <p:nvPr/>
        </p:nvPicPr>
        <p:blipFill>
          <a:blip r:embed="rId2"/>
          <a:stretch>
            <a:fillRect/>
          </a:stretch>
        </p:blipFill>
        <p:spPr>
          <a:xfrm>
            <a:off x="9075385" y="5948142"/>
            <a:ext cx="1743607" cy="707197"/>
          </a:xfrm>
          <a:prstGeom prst="rect">
            <a:avLst/>
          </a:prstGeom>
        </p:spPr>
      </p:pic>
      <p:sp>
        <p:nvSpPr>
          <p:cNvPr id="9" name="Espace réservé du contenu 8"/>
          <p:cNvSpPr>
            <a:spLocks noGrp="1"/>
          </p:cNvSpPr>
          <p:nvPr>
            <p:ph idx="1"/>
          </p:nvPr>
        </p:nvSpPr>
        <p:spPr>
          <a:xfrm>
            <a:off x="1261872" y="1485900"/>
            <a:ext cx="9025128" cy="4864100"/>
          </a:xfrm>
        </p:spPr>
        <p:txBody>
          <a:bodyPr>
            <a:normAutofit/>
          </a:bodyPr>
          <a:lstStyle/>
          <a:p>
            <a:pPr marL="0" indent="0" algn="just">
              <a:buNone/>
            </a:pPr>
            <a:r>
              <a:rPr lang="fr-FR" sz="1800" dirty="0">
                <a:latin typeface="Arial" panose="020B0604020202020204" pitchFamily="34" charset="0"/>
                <a:cs typeface="Arial" panose="020B0604020202020204" pitchFamily="34" charset="0"/>
              </a:rPr>
              <a:t>Pour terminer, je relève l’excellent travail quotidien effectué par l’ensemble de nos intervenantes sous la direction de Catherine. La structure des Acacias est unique, la prise en charge de nos hôtes aussi et vous pouvez en être fiers. Alors un grand merci à vous toutes et tous.</a:t>
            </a:r>
            <a:endParaRPr lang="fr-CH" sz="1800" dirty="0">
              <a:latin typeface="Arial" panose="020B0604020202020204" pitchFamily="34" charset="0"/>
              <a:cs typeface="Arial" panose="020B0604020202020204" pitchFamily="34" charset="0"/>
            </a:endParaRPr>
          </a:p>
          <a:p>
            <a:pPr marL="0" indent="0" algn="just">
              <a:buNone/>
            </a:pPr>
            <a:r>
              <a:rPr lang="fr-FR" sz="1800" dirty="0">
                <a:latin typeface="Arial" panose="020B0604020202020204" pitchFamily="34" charset="0"/>
                <a:cs typeface="Arial" panose="020B0604020202020204" pitchFamily="34" charset="0"/>
              </a:rPr>
              <a:t>Un grand merci aussi à la Commune de Martigny, représentée ce soir par Mme Sandra Moulin, municipale en charge de la culture et du social et à M. Thierry </a:t>
            </a:r>
            <a:r>
              <a:rPr lang="fr-FR" sz="1800" dirty="0" err="1">
                <a:latin typeface="Arial" panose="020B0604020202020204" pitchFamily="34" charset="0"/>
                <a:cs typeface="Arial" panose="020B0604020202020204" pitchFamily="34" charset="0"/>
              </a:rPr>
              <a:t>Petoud</a:t>
            </a:r>
            <a:r>
              <a:rPr lang="fr-FR" sz="1800" dirty="0">
                <a:latin typeface="Arial" panose="020B0604020202020204" pitchFamily="34" charset="0"/>
                <a:cs typeface="Arial" panose="020B0604020202020204" pitchFamily="34" charset="0"/>
              </a:rPr>
              <a:t>, notre précieux </a:t>
            </a:r>
            <a:r>
              <a:rPr lang="fr-FR" sz="1800" dirty="0" smtClean="0">
                <a:latin typeface="Arial" panose="020B0604020202020204" pitchFamily="34" charset="0"/>
                <a:cs typeface="Arial" panose="020B0604020202020204" pitchFamily="34" charset="0"/>
              </a:rPr>
              <a:t>trésorier.</a:t>
            </a:r>
          </a:p>
          <a:p>
            <a:pPr marL="0" indent="0" algn="r">
              <a:buNone/>
            </a:pPr>
            <a:r>
              <a:rPr lang="fr-FR" sz="1800" dirty="0" smtClean="0">
                <a:latin typeface="Arial" panose="020B0604020202020204" pitchFamily="34" charset="0"/>
                <a:cs typeface="Arial" panose="020B0604020202020204" pitchFamily="34" charset="0"/>
              </a:rPr>
              <a:t>X. Moret, président des Acacias</a:t>
            </a:r>
          </a:p>
          <a:p>
            <a:pPr marL="0" indent="0" algn="just">
              <a:buNone/>
            </a:pPr>
            <a:endParaRPr lang="fr-FR" sz="1800" dirty="0">
              <a:latin typeface="Arial" panose="020B0604020202020204" pitchFamily="34" charset="0"/>
              <a:cs typeface="Arial" panose="020B0604020202020204" pitchFamily="34" charset="0"/>
            </a:endParaRPr>
          </a:p>
          <a:p>
            <a:pPr marL="0" indent="0" algn="just">
              <a:buNone/>
            </a:pPr>
            <a:endParaRPr lang="fr-CH" sz="1800" dirty="0">
              <a:latin typeface="Arial" panose="020B0604020202020204" pitchFamily="34" charset="0"/>
              <a:cs typeface="Arial" panose="020B0604020202020204" pitchFamily="34" charset="0"/>
            </a:endParaRPr>
          </a:p>
          <a:p>
            <a:pPr algn="just"/>
            <a:endParaRPr lang="fr-CH" dirty="0"/>
          </a:p>
        </p:txBody>
      </p:sp>
    </p:spTree>
    <p:extLst>
      <p:ext uri="{BB962C8B-B14F-4D97-AF65-F5344CB8AC3E}">
        <p14:creationId xmlns:p14="http://schemas.microsoft.com/office/powerpoint/2010/main" val="6569741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38653" y="118533"/>
            <a:ext cx="9692640" cy="971655"/>
          </a:xfrm>
        </p:spPr>
        <p:txBody>
          <a:bodyPr>
            <a:normAutofit/>
          </a:bodyPr>
          <a:lstStyle/>
          <a:p>
            <a:pPr algn="ctr"/>
            <a:r>
              <a:rPr lang="fr-CH" dirty="0" smtClean="0"/>
              <a:t>Message de la </a:t>
            </a:r>
            <a:r>
              <a:rPr lang="fr-CH" dirty="0" smtClean="0"/>
              <a:t>Directrice</a:t>
            </a:r>
            <a:endParaRPr lang="fr-CH" sz="2700" dirty="0"/>
          </a:p>
        </p:txBody>
      </p:sp>
      <p:sp>
        <p:nvSpPr>
          <p:cNvPr id="3" name="Espace réservé du contenu 2"/>
          <p:cNvSpPr>
            <a:spLocks noGrp="1"/>
          </p:cNvSpPr>
          <p:nvPr>
            <p:ph idx="1"/>
          </p:nvPr>
        </p:nvSpPr>
        <p:spPr>
          <a:xfrm>
            <a:off x="1261871" y="1202267"/>
            <a:ext cx="9469421" cy="5172775"/>
          </a:xfrm>
        </p:spPr>
        <p:txBody>
          <a:bodyPr>
            <a:normAutofit/>
          </a:bodyPr>
          <a:lstStyle/>
          <a:p>
            <a:pPr marL="0" indent="0" algn="just">
              <a:buNone/>
            </a:pPr>
            <a:r>
              <a:rPr lang="fr-FR" sz="1800" dirty="0" smtClean="0">
                <a:latin typeface="Arial" panose="020B0604020202020204" pitchFamily="34" charset="0"/>
                <a:cs typeface="Arial" panose="020B0604020202020204" pitchFamily="34" charset="0"/>
              </a:rPr>
              <a:t>Je suis </a:t>
            </a:r>
            <a:r>
              <a:rPr lang="fr-FR" sz="1800" dirty="0">
                <a:latin typeface="Arial" panose="020B0604020202020204" pitchFamily="34" charset="0"/>
                <a:cs typeface="Arial" panose="020B0604020202020204" pitchFamily="34" charset="0"/>
              </a:rPr>
              <a:t>ravie d’évoquer avec vous une année 2022 plus réjouissante et festive que les deux précédentes. En effet, la réduction des mesures restrictives liées à la pandémie nous a permis de retrouver une vie sociale plus épanouissante et de célébrer ensemble de belles occasions. C’est dans cet esprit optimiste et de convivialité que Les Acacias a choisi de marquer son 20e anniversaire tout en mettant en avant l’importance de l’inclusion des personnes touchées par des troubles cognitifs de type Alzheimer au sein de notre société</a:t>
            </a:r>
            <a:r>
              <a:rPr lang="fr-FR" sz="1800" dirty="0" smtClean="0">
                <a:latin typeface="Arial" panose="020B0604020202020204" pitchFamily="34" charset="0"/>
                <a:cs typeface="Arial" panose="020B0604020202020204" pitchFamily="34" charset="0"/>
              </a:rPr>
              <a:t>.</a:t>
            </a:r>
            <a:endParaRPr lang="fr-CH" sz="1800" dirty="0">
              <a:latin typeface="Arial" panose="020B0604020202020204" pitchFamily="34" charset="0"/>
              <a:cs typeface="Arial" panose="020B0604020202020204" pitchFamily="34" charset="0"/>
            </a:endParaRPr>
          </a:p>
          <a:p>
            <a:pPr marL="0" indent="0" algn="just">
              <a:buNone/>
            </a:pPr>
            <a:r>
              <a:rPr lang="fr-FR" sz="1800" dirty="0">
                <a:latin typeface="Arial" panose="020B0604020202020204" pitchFamily="34" charset="0"/>
                <a:cs typeface="Arial" panose="020B0604020202020204" pitchFamily="34" charset="0"/>
              </a:rPr>
              <a:t>Nous sommes conscients que la maladie d'Alzheimer continue à affecter un grand nombre de personnes, non seulement en Valais et en Suisse, mais aussi dans le monde entier. Que ce soit directement ou à travers les proches aidants, cette maladie a un impact considérable sur la vie quotidienne de nombreux individus. C'est pourquoi l'inclusion est un élément clé pour améliorer leur qualité de vie, ainsi que celle de leurs proches. L'inclusion signifie aussi reconnaître leur dignité, valoriser leurs capacités préservées et leur accorder le droit de prendre des décisions éclairées sur leur propre vie. Pour y parvenir, nous devons promouvoir auprès de la population l'empathie et la compréhension des comportements liés à la maladie d'Alzheimer. Ceci afin de réduire la stigmatisation et de favoriser un traitement équitable et respectueux pour tous.</a:t>
            </a:r>
            <a:endParaRPr lang="fr-CH" sz="1800" dirty="0">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marL="548640" lvl="2" indent="0" algn="just">
              <a:buNone/>
            </a:pPr>
            <a:endParaRPr lang="fr-CH" dirty="0">
              <a:solidFill>
                <a:schemeClr val="tx2"/>
              </a:solidFill>
              <a:latin typeface="Arial" panose="020B0604020202020204" pitchFamily="34" charset="0"/>
              <a:cs typeface="Arial" panose="020B0604020202020204" pitchFamily="34" charset="0"/>
            </a:endParaRPr>
          </a:p>
          <a:p>
            <a:pPr marL="548640" lvl="2" indent="0" algn="just">
              <a:buNone/>
            </a:pPr>
            <a:endParaRPr lang="fr-CH"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sz="1800" dirty="0" smtClean="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4</a:t>
            </a:fld>
            <a:endParaRPr lang="en-US"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spTree>
    <p:extLst>
      <p:ext uri="{BB962C8B-B14F-4D97-AF65-F5344CB8AC3E}">
        <p14:creationId xmlns:p14="http://schemas.microsoft.com/office/powerpoint/2010/main" val="17126788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38653" y="118533"/>
            <a:ext cx="9692640" cy="971655"/>
          </a:xfrm>
        </p:spPr>
        <p:txBody>
          <a:bodyPr>
            <a:normAutofit/>
          </a:bodyPr>
          <a:lstStyle/>
          <a:p>
            <a:pPr algn="ctr"/>
            <a:r>
              <a:rPr lang="fr-CH" dirty="0" smtClean="0"/>
              <a:t>Message de la </a:t>
            </a:r>
            <a:r>
              <a:rPr lang="fr-CH" dirty="0" smtClean="0"/>
              <a:t>Directrice</a:t>
            </a:r>
            <a:endParaRPr lang="fr-CH" sz="2700" dirty="0"/>
          </a:p>
        </p:txBody>
      </p:sp>
      <p:sp>
        <p:nvSpPr>
          <p:cNvPr id="3" name="Espace réservé du contenu 2"/>
          <p:cNvSpPr>
            <a:spLocks noGrp="1"/>
          </p:cNvSpPr>
          <p:nvPr>
            <p:ph idx="1"/>
          </p:nvPr>
        </p:nvSpPr>
        <p:spPr>
          <a:xfrm>
            <a:off x="1261872" y="1090188"/>
            <a:ext cx="9152128" cy="5463011"/>
          </a:xfrm>
        </p:spPr>
        <p:txBody>
          <a:bodyPr>
            <a:normAutofit fontScale="77500" lnSpcReduction="20000"/>
          </a:bodyPr>
          <a:lstStyle/>
          <a:p>
            <a:pPr marL="0" indent="0">
              <a:buNone/>
            </a:pPr>
            <a:r>
              <a:rPr lang="fr-FR" sz="2300" dirty="0" smtClean="0">
                <a:latin typeface="Arial" panose="020B0604020202020204" pitchFamily="34" charset="0"/>
                <a:cs typeface="Arial" panose="020B0604020202020204" pitchFamily="34" charset="0"/>
              </a:rPr>
              <a:t>C'est </a:t>
            </a:r>
            <a:r>
              <a:rPr lang="fr-FR" sz="2300" dirty="0">
                <a:latin typeface="Arial" panose="020B0604020202020204" pitchFamily="34" charset="0"/>
                <a:cs typeface="Arial" panose="020B0604020202020204" pitchFamily="34" charset="0"/>
              </a:rPr>
              <a:t>dans cette perspective d'inclusion que Les Acacias a activement participé au projet de sensibilisation "Alzheimer, quand Martigny s’engage !" initié par la ville de Martigny. Ce projet a donné lieu à trois événements majeurs dont divers acteurs du domaine des soins et de la santé ont participé: </a:t>
            </a:r>
            <a:endParaRPr lang="fr-CH" sz="2300" dirty="0">
              <a:latin typeface="Arial" panose="020B0604020202020204" pitchFamily="34" charset="0"/>
              <a:cs typeface="Arial" panose="020B0604020202020204" pitchFamily="34" charset="0"/>
            </a:endParaRPr>
          </a:p>
          <a:p>
            <a:pPr lvl="0"/>
            <a:r>
              <a:rPr lang="fr-FR" sz="2300" dirty="0">
                <a:latin typeface="Arial" panose="020B0604020202020204" pitchFamily="34" charset="0"/>
                <a:cs typeface="Arial" panose="020B0604020202020204" pitchFamily="34" charset="0"/>
              </a:rPr>
              <a:t>une conférence dédiée aux commerçants, aux policiers, aux chauffeurs de transports, </a:t>
            </a:r>
            <a:endParaRPr lang="fr-CH" sz="2300" dirty="0">
              <a:latin typeface="Arial" panose="020B0604020202020204" pitchFamily="34" charset="0"/>
              <a:cs typeface="Arial" panose="020B0604020202020204" pitchFamily="34" charset="0"/>
            </a:endParaRPr>
          </a:p>
          <a:p>
            <a:pPr lvl="0"/>
            <a:r>
              <a:rPr lang="fr-FR" sz="2300" dirty="0">
                <a:latin typeface="Arial" panose="020B0604020202020204" pitchFamily="34" charset="0"/>
                <a:cs typeface="Arial" panose="020B0604020202020204" pitchFamily="34" charset="0"/>
              </a:rPr>
              <a:t>une balade culturelle pour les personnes malades et leur proche aidant </a:t>
            </a:r>
            <a:endParaRPr lang="fr-CH" sz="2300" dirty="0">
              <a:latin typeface="Arial" panose="020B0604020202020204" pitchFamily="34" charset="0"/>
              <a:cs typeface="Arial" panose="020B0604020202020204" pitchFamily="34" charset="0"/>
            </a:endParaRPr>
          </a:p>
          <a:p>
            <a:pPr lvl="0"/>
            <a:r>
              <a:rPr lang="fr-FR" sz="2300" dirty="0">
                <a:latin typeface="Arial" panose="020B0604020202020204" pitchFamily="34" charset="0"/>
                <a:cs typeface="Arial" panose="020B0604020202020204" pitchFamily="34" charset="0"/>
              </a:rPr>
              <a:t>ainsi que la pièce de théâtre « Le Père » de Florian Zeller, mise en scène par Léonard Arlettaz. </a:t>
            </a:r>
            <a:endParaRPr lang="fr-CH" sz="2300" dirty="0">
              <a:latin typeface="Arial" panose="020B0604020202020204" pitchFamily="34" charset="0"/>
              <a:cs typeface="Arial" panose="020B0604020202020204" pitchFamily="34" charset="0"/>
            </a:endParaRPr>
          </a:p>
          <a:p>
            <a:pPr marL="0" indent="0">
              <a:buNone/>
            </a:pPr>
            <a:r>
              <a:rPr lang="fr-FR" sz="2300" dirty="0" smtClean="0">
                <a:latin typeface="Arial" panose="020B0604020202020204" pitchFamily="34" charset="0"/>
                <a:cs typeface="Arial" panose="020B0604020202020204" pitchFamily="34" charset="0"/>
              </a:rPr>
              <a:t>Ces </a:t>
            </a:r>
            <a:r>
              <a:rPr lang="fr-FR" sz="2300" dirty="0">
                <a:latin typeface="Arial" panose="020B0604020202020204" pitchFamily="34" charset="0"/>
                <a:cs typeface="Arial" panose="020B0604020202020204" pitchFamily="34" charset="0"/>
              </a:rPr>
              <a:t>initiatives qui ont rencontré un fort succès visaient à informer, à susciter des échanges et à modifier le regard des citoyens envers les personnes touchées par des troubles cognitifs. C’est en travaillant ensemble que nous pourrons créer une société plus inclusive et améliorer la qualité de vie des personnes touchées par la maladie d’Alzheimer. </a:t>
            </a:r>
            <a:endParaRPr lang="fr-CH" sz="2300" dirty="0">
              <a:latin typeface="Arial" panose="020B0604020202020204" pitchFamily="34" charset="0"/>
              <a:cs typeface="Arial" panose="020B0604020202020204" pitchFamily="34" charset="0"/>
            </a:endParaRPr>
          </a:p>
          <a:p>
            <a:pPr marL="0" indent="0">
              <a:buNone/>
            </a:pPr>
            <a:r>
              <a:rPr lang="fr-FR" sz="2300" dirty="0" smtClean="0">
                <a:latin typeface="Arial" panose="020B0604020202020204" pitchFamily="34" charset="0"/>
                <a:cs typeface="Arial" panose="020B0604020202020204" pitchFamily="34" charset="0"/>
              </a:rPr>
              <a:t>Les </a:t>
            </a:r>
            <a:r>
              <a:rPr lang="fr-FR" sz="2300" dirty="0">
                <a:latin typeface="Arial" panose="020B0604020202020204" pitchFamily="34" charset="0"/>
                <a:cs typeface="Arial" panose="020B0604020202020204" pitchFamily="34" charset="0"/>
              </a:rPr>
              <a:t>Acacias a profité de ces événements pour fêter ses 20 ans d’ouverture en tant que structure de soins de jour spécialisée à Martigny. Notre foyer de jour offre depuis juin 2002 un accompagnement thérapeutique centré sur les personnes atteintes de la maladie d'Alzheimer avec pour philosophie « La personne avant la tâche ». Il constitue un véritable lieu de rencontre, permettant aux hôtes de maintenir leurs compétences, de préserver leur autonomie et d’être acceptés tels qu’ils sont. En offrant également un répit bien mérité aux aidants, Les Acacias joue un rôle essentiel dans la prévention de l’épuisement.</a:t>
            </a:r>
            <a:endParaRPr lang="fr-CH" sz="2300" dirty="0">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marL="548640" lvl="2" indent="0" algn="just">
              <a:buNone/>
            </a:pPr>
            <a:endParaRPr lang="fr-CH" dirty="0">
              <a:solidFill>
                <a:schemeClr val="tx2"/>
              </a:solidFill>
              <a:latin typeface="Arial" panose="020B0604020202020204" pitchFamily="34" charset="0"/>
              <a:cs typeface="Arial" panose="020B0604020202020204" pitchFamily="34" charset="0"/>
            </a:endParaRPr>
          </a:p>
          <a:p>
            <a:pPr marL="548640" lvl="2" indent="0" algn="just">
              <a:buNone/>
            </a:pPr>
            <a:endParaRPr lang="fr-CH"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sz="1800" dirty="0" smtClean="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5</a:t>
            </a:fld>
            <a:endParaRPr lang="en-US" dirty="0"/>
          </a:p>
        </p:txBody>
      </p:sp>
    </p:spTree>
    <p:extLst>
      <p:ext uri="{BB962C8B-B14F-4D97-AF65-F5344CB8AC3E}">
        <p14:creationId xmlns:p14="http://schemas.microsoft.com/office/powerpoint/2010/main" val="39801453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38653" y="118533"/>
            <a:ext cx="9692640" cy="971655"/>
          </a:xfrm>
        </p:spPr>
        <p:txBody>
          <a:bodyPr>
            <a:normAutofit/>
          </a:bodyPr>
          <a:lstStyle/>
          <a:p>
            <a:pPr algn="ctr"/>
            <a:r>
              <a:rPr lang="fr-CH" dirty="0" smtClean="0"/>
              <a:t>Message de la </a:t>
            </a:r>
            <a:r>
              <a:rPr lang="fr-CH" dirty="0" smtClean="0"/>
              <a:t>Directrice</a:t>
            </a:r>
            <a:endParaRPr lang="fr-CH" sz="2700" dirty="0"/>
          </a:p>
        </p:txBody>
      </p:sp>
      <p:sp>
        <p:nvSpPr>
          <p:cNvPr id="3" name="Espace réservé du contenu 2"/>
          <p:cNvSpPr>
            <a:spLocks noGrp="1"/>
          </p:cNvSpPr>
          <p:nvPr>
            <p:ph idx="1"/>
          </p:nvPr>
        </p:nvSpPr>
        <p:spPr>
          <a:xfrm>
            <a:off x="1261872" y="1202267"/>
            <a:ext cx="8595360" cy="5172775"/>
          </a:xfrm>
        </p:spPr>
        <p:txBody>
          <a:bodyPr>
            <a:normAutofit/>
          </a:bodyPr>
          <a:lstStyle/>
          <a:p>
            <a:pPr lvl="6">
              <a:buFont typeface="Wingdings 2" panose="05020102010507070707" pitchFamily="18" charset="2"/>
              <a:buChar char="P"/>
            </a:pPr>
            <a:endParaRPr lang="fr-CH" sz="1800" dirty="0">
              <a:latin typeface="Arial" panose="020B0604020202020204" pitchFamily="34" charset="0"/>
              <a:cs typeface="Arial" panose="020B0604020202020204" pitchFamily="34" charset="0"/>
            </a:endParaRPr>
          </a:p>
          <a:p>
            <a:pPr marL="548640" lvl="2" indent="0" algn="just">
              <a:buNone/>
            </a:pPr>
            <a:endParaRPr lang="fr-CH" dirty="0">
              <a:solidFill>
                <a:schemeClr val="tx2"/>
              </a:solidFill>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lvl="2" algn="just"/>
            <a:endParaRPr lang="fr-CH" dirty="0" smtClean="0">
              <a:solidFill>
                <a:schemeClr val="tx2"/>
              </a:solidFill>
              <a:latin typeface="Arial" panose="020B0604020202020204" pitchFamily="34" charset="0"/>
              <a:cs typeface="Arial" panose="020B0604020202020204" pitchFamily="34" charset="0"/>
            </a:endParaRPr>
          </a:p>
          <a:p>
            <a:pPr marL="548640" lvl="2" indent="0" algn="just">
              <a:buNone/>
            </a:pPr>
            <a:endParaRPr lang="fr-CH" dirty="0">
              <a:solidFill>
                <a:schemeClr val="tx2"/>
              </a:solidFill>
              <a:latin typeface="Arial" panose="020B0604020202020204" pitchFamily="34" charset="0"/>
              <a:cs typeface="Arial" panose="020B0604020202020204" pitchFamily="34" charset="0"/>
            </a:endParaRPr>
          </a:p>
          <a:p>
            <a:pPr marL="548640" lvl="2" indent="0" algn="just">
              <a:buNone/>
            </a:pPr>
            <a:endParaRPr lang="fr-CH"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dirty="0" smtClean="0">
              <a:solidFill>
                <a:schemeClr val="tx2"/>
              </a:solidFill>
              <a:latin typeface="Arial" panose="020B0604020202020204" pitchFamily="34" charset="0"/>
              <a:cs typeface="Arial" panose="020B0604020202020204" pitchFamily="34" charset="0"/>
            </a:endParaRPr>
          </a:p>
          <a:p>
            <a:pPr lvl="2" algn="just">
              <a:buFont typeface="Wingdings" panose="05000000000000000000" pitchFamily="2" charset="2"/>
              <a:buChar char="ü"/>
            </a:pPr>
            <a:endParaRPr lang="fr-CH" sz="1800" dirty="0" smtClean="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6</a:t>
            </a:fld>
            <a:endParaRPr lang="en-US"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sp>
        <p:nvSpPr>
          <p:cNvPr id="6" name="Rectangle 5"/>
          <p:cNvSpPr/>
          <p:nvPr/>
        </p:nvSpPr>
        <p:spPr>
          <a:xfrm>
            <a:off x="1217826" y="1537544"/>
            <a:ext cx="9334293" cy="4247317"/>
          </a:xfrm>
          <a:prstGeom prst="rect">
            <a:avLst/>
          </a:prstGeom>
        </p:spPr>
        <p:txBody>
          <a:bodyPr wrap="square">
            <a:spAutoFit/>
          </a:bodyPr>
          <a:lstStyle/>
          <a:p>
            <a:pPr algn="just"/>
            <a:r>
              <a:rPr lang="fr-FR" spc="10" dirty="0">
                <a:solidFill>
                  <a:schemeClr val="tx1">
                    <a:lumMod val="65000"/>
                    <a:lumOff val="35000"/>
                  </a:schemeClr>
                </a:solidFill>
                <a:latin typeface="Arial" panose="020B0604020202020204" pitchFamily="34" charset="0"/>
                <a:cs typeface="Arial" panose="020B0604020202020204" pitchFamily="34" charset="0"/>
              </a:rPr>
              <a:t>Je désire terminer mes propos par des remerciements chaleureux et reconnaissants aux hôtes des Acacias et à leur famille pour leur confiance, à toute l’équipe des Acacias pour leur engagement au quotidien, leur investissement et leur créativité, à nos bénévoles pour leur précieuse aide, à nos partenaires pour la bonne collaboration, à nos fidèles donateurs pour leur générosité ainsi qu’aux membres du comité des Acacias pour leur implication année après année. </a:t>
            </a:r>
            <a:endParaRPr lang="fr-FR" spc="10" dirty="0" smtClean="0">
              <a:solidFill>
                <a:schemeClr val="tx1">
                  <a:lumMod val="65000"/>
                  <a:lumOff val="35000"/>
                </a:schemeClr>
              </a:solidFill>
              <a:latin typeface="Arial" panose="020B0604020202020204" pitchFamily="34" charset="0"/>
              <a:cs typeface="Arial" panose="020B0604020202020204" pitchFamily="34" charset="0"/>
            </a:endParaRPr>
          </a:p>
          <a:p>
            <a:pPr algn="just"/>
            <a:endParaRPr lang="fr-FR" spc="10" dirty="0">
              <a:solidFill>
                <a:schemeClr val="tx1">
                  <a:lumMod val="65000"/>
                  <a:lumOff val="35000"/>
                </a:schemeClr>
              </a:solidFill>
              <a:latin typeface="Arial" panose="020B0604020202020204" pitchFamily="34" charset="0"/>
              <a:cs typeface="Arial" panose="020B0604020202020204" pitchFamily="34" charset="0"/>
            </a:endParaRPr>
          </a:p>
          <a:p>
            <a:pPr algn="just"/>
            <a:r>
              <a:rPr lang="fr-FR" spc="10" dirty="0" smtClean="0">
                <a:solidFill>
                  <a:schemeClr val="tx1">
                    <a:lumMod val="65000"/>
                    <a:lumOff val="35000"/>
                  </a:schemeClr>
                </a:solidFill>
                <a:latin typeface="Arial" panose="020B0604020202020204" pitchFamily="34" charset="0"/>
                <a:cs typeface="Arial" panose="020B0604020202020204" pitchFamily="34" charset="0"/>
              </a:rPr>
              <a:t>J’ajoute </a:t>
            </a:r>
            <a:r>
              <a:rPr lang="fr-FR" spc="10" dirty="0">
                <a:solidFill>
                  <a:schemeClr val="tx1">
                    <a:lumMod val="65000"/>
                    <a:lumOff val="35000"/>
                  </a:schemeClr>
                </a:solidFill>
                <a:latin typeface="Arial" panose="020B0604020202020204" pitchFamily="34" charset="0"/>
                <a:cs typeface="Arial" panose="020B0604020202020204" pitchFamily="34" charset="0"/>
              </a:rPr>
              <a:t>encore un grand merci à la Ville de Martigny pour son soutien et sa confiance, à M. </a:t>
            </a:r>
            <a:r>
              <a:rPr lang="fr-FR" spc="10" dirty="0">
                <a:solidFill>
                  <a:schemeClr val="tx1">
                    <a:lumMod val="65000"/>
                    <a:lumOff val="35000"/>
                  </a:schemeClr>
                </a:solidFill>
                <a:latin typeface="Arial" panose="020B0604020202020204" pitchFamily="34" charset="0"/>
                <a:cs typeface="Arial" panose="020B0604020202020204" pitchFamily="34" charset="0"/>
              </a:rPr>
              <a:t>Léonard </a:t>
            </a:r>
            <a:r>
              <a:rPr lang="fr-FR" spc="10" dirty="0" err="1">
                <a:solidFill>
                  <a:schemeClr val="tx1">
                    <a:lumMod val="65000"/>
                    <a:lumOff val="35000"/>
                  </a:schemeClr>
                </a:solidFill>
                <a:latin typeface="Arial" panose="020B0604020202020204" pitchFamily="34" charset="0"/>
                <a:cs typeface="Arial" panose="020B0604020202020204" pitchFamily="34" charset="0"/>
              </a:rPr>
              <a:t>Gianadda</a:t>
            </a:r>
            <a:r>
              <a:rPr lang="fr-FR" spc="10" dirty="0">
                <a:solidFill>
                  <a:schemeClr val="tx1">
                    <a:lumMod val="65000"/>
                    <a:lumOff val="35000"/>
                  </a:schemeClr>
                </a:solidFill>
                <a:latin typeface="Arial" panose="020B0604020202020204" pitchFamily="34" charset="0"/>
                <a:cs typeface="Arial" panose="020B0604020202020204" pitchFamily="34" charset="0"/>
              </a:rPr>
              <a:t>, fidèle donateur, qui, en 2022, a permis la rénovation du parquet de la maison et l’acquisition de magnifiques fauteuils électriques. Un merci aussi à M. Léonard Arlettaz, metteur en scène de la pièce de théâtre « Le Père » ainsi qu’à tous les artistes qui ont participé à cette belle aventure humaine. </a:t>
            </a:r>
            <a:r>
              <a:rPr lang="fr-FR" spc="10" dirty="0">
                <a:solidFill>
                  <a:schemeClr val="tx1">
                    <a:lumMod val="65000"/>
                    <a:lumOff val="35000"/>
                  </a:schemeClr>
                </a:solidFill>
                <a:latin typeface="Arial" panose="020B0604020202020204" pitchFamily="34" charset="0"/>
                <a:cs typeface="Arial" panose="020B0604020202020204" pitchFamily="34" charset="0"/>
              </a:rPr>
              <a:t>Enfin, ces derniers remerciements vont à toute l’assemblée et à ceux et celles que j’aurais </a:t>
            </a:r>
            <a:r>
              <a:rPr lang="fr-FR" spc="10" dirty="0" smtClean="0">
                <a:solidFill>
                  <a:schemeClr val="tx1">
                    <a:lumMod val="65000"/>
                    <a:lumOff val="35000"/>
                  </a:schemeClr>
                </a:solidFill>
                <a:latin typeface="Arial" panose="020B0604020202020204" pitchFamily="34" charset="0"/>
                <a:cs typeface="Arial" panose="020B0604020202020204" pitchFamily="34" charset="0"/>
              </a:rPr>
              <a:t>oubliés.</a:t>
            </a:r>
          </a:p>
          <a:p>
            <a:pPr algn="just"/>
            <a:endParaRPr lang="fr-FR" spc="10" dirty="0">
              <a:solidFill>
                <a:schemeClr val="tx1">
                  <a:lumMod val="65000"/>
                  <a:lumOff val="35000"/>
                </a:schemeClr>
              </a:solidFill>
              <a:latin typeface="Arial" panose="020B0604020202020204" pitchFamily="34" charset="0"/>
              <a:cs typeface="Arial" panose="020B0604020202020204" pitchFamily="34" charset="0"/>
            </a:endParaRPr>
          </a:p>
          <a:p>
            <a:pPr algn="r"/>
            <a:r>
              <a:rPr lang="fr-FR" spc="10" dirty="0" smtClean="0">
                <a:solidFill>
                  <a:schemeClr val="tx1">
                    <a:lumMod val="65000"/>
                    <a:lumOff val="35000"/>
                  </a:schemeClr>
                </a:solidFill>
                <a:latin typeface="Arial" panose="020B0604020202020204" pitchFamily="34" charset="0"/>
                <a:cs typeface="Arial" panose="020B0604020202020204" pitchFamily="34" charset="0"/>
              </a:rPr>
              <a:t>Catherine Poidevin-Girard, directrice des Acacias</a:t>
            </a:r>
            <a:endParaRPr lang="fr-CH" spc="1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33755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3222" y="6172200"/>
            <a:ext cx="1748122" cy="708405"/>
          </a:xfrm>
          <a:prstGeom prst="rect">
            <a:avLst/>
          </a:prstGeom>
        </p:spPr>
      </p:pic>
      <p:sp>
        <p:nvSpPr>
          <p:cNvPr id="2" name="Titre 1"/>
          <p:cNvSpPr>
            <a:spLocks noGrp="1"/>
          </p:cNvSpPr>
          <p:nvPr>
            <p:ph type="title"/>
          </p:nvPr>
        </p:nvSpPr>
        <p:spPr>
          <a:xfrm>
            <a:off x="1261873" y="0"/>
            <a:ext cx="9528048" cy="854765"/>
          </a:xfrm>
        </p:spPr>
        <p:txBody>
          <a:bodyPr/>
          <a:lstStyle/>
          <a:p>
            <a:pPr algn="ctr"/>
            <a:r>
              <a:rPr lang="fr-CH" dirty="0" smtClean="0"/>
              <a:t>Rapport d’activité 2022</a:t>
            </a:r>
            <a:endParaRPr lang="fr-CH" dirty="0"/>
          </a:p>
        </p:txBody>
      </p:sp>
      <p:sp>
        <p:nvSpPr>
          <p:cNvPr id="3" name="Espace réservé du contenu 2"/>
          <p:cNvSpPr>
            <a:spLocks noGrp="1"/>
          </p:cNvSpPr>
          <p:nvPr>
            <p:ph idx="1"/>
          </p:nvPr>
        </p:nvSpPr>
        <p:spPr>
          <a:xfrm>
            <a:off x="1261873" y="854765"/>
            <a:ext cx="9022772" cy="5911160"/>
          </a:xfrm>
        </p:spPr>
        <p:txBody>
          <a:bodyPr>
            <a:normAutofit fontScale="85000" lnSpcReduction="20000"/>
          </a:bodyPr>
          <a:lstStyle/>
          <a:p>
            <a:r>
              <a:rPr lang="fr-CH" dirty="0" smtClean="0">
                <a:solidFill>
                  <a:schemeClr val="accent1"/>
                </a:solidFill>
                <a:latin typeface="Arial" panose="020B0604020202020204" pitchFamily="34" charset="0"/>
                <a:cs typeface="Arial" panose="020B0604020202020204" pitchFamily="34" charset="0"/>
              </a:rPr>
              <a:t>2338 </a:t>
            </a:r>
            <a:r>
              <a:rPr lang="fr-CH" dirty="0">
                <a:solidFill>
                  <a:schemeClr val="accent1"/>
                </a:solidFill>
                <a:latin typeface="Arial" panose="020B0604020202020204" pitchFamily="34" charset="0"/>
                <a:cs typeface="Arial" panose="020B0604020202020204" pitchFamily="34" charset="0"/>
              </a:rPr>
              <a:t>journées</a:t>
            </a:r>
            <a:r>
              <a:rPr lang="fr-CH" dirty="0">
                <a:latin typeface="Arial" panose="020B0604020202020204" pitchFamily="34" charset="0"/>
                <a:cs typeface="Arial" panose="020B0604020202020204" pitchFamily="34" charset="0"/>
              </a:rPr>
              <a:t> </a:t>
            </a:r>
            <a:r>
              <a:rPr lang="fr-CH" dirty="0" smtClean="0">
                <a:latin typeface="Arial" panose="020B0604020202020204" pitchFamily="34" charset="0"/>
                <a:cs typeface="Arial" panose="020B0604020202020204" pitchFamily="34" charset="0"/>
              </a:rPr>
              <a:t>d’accueil </a:t>
            </a:r>
          </a:p>
          <a:p>
            <a:pPr algn="just"/>
            <a:r>
              <a:rPr lang="fr-CH" dirty="0" smtClean="0">
                <a:latin typeface="Arial" panose="020B0604020202020204" pitchFamily="34" charset="0"/>
                <a:cs typeface="Arial" panose="020B0604020202020204" pitchFamily="34" charset="0"/>
              </a:rPr>
              <a:t>Taux </a:t>
            </a:r>
            <a:r>
              <a:rPr lang="fr-CH" dirty="0">
                <a:latin typeface="Arial" panose="020B0604020202020204" pitchFamily="34" charset="0"/>
                <a:cs typeface="Arial" panose="020B0604020202020204" pitchFamily="34" charset="0"/>
              </a:rPr>
              <a:t>d’occupation </a:t>
            </a:r>
            <a:r>
              <a:rPr lang="fr-CH" dirty="0" smtClean="0">
                <a:latin typeface="Arial" panose="020B0604020202020204" pitchFamily="34" charset="0"/>
                <a:cs typeface="Arial" panose="020B0604020202020204" pitchFamily="34" charset="0"/>
              </a:rPr>
              <a:t>de </a:t>
            </a:r>
            <a:r>
              <a:rPr lang="fr-CH" dirty="0" smtClean="0">
                <a:solidFill>
                  <a:schemeClr val="accent1"/>
                </a:solidFill>
                <a:latin typeface="Arial" panose="020B0604020202020204" pitchFamily="34" charset="0"/>
                <a:cs typeface="Arial" panose="020B0604020202020204" pitchFamily="34" charset="0"/>
              </a:rPr>
              <a:t>78.24% </a:t>
            </a:r>
            <a:r>
              <a:rPr lang="fr-CH" dirty="0" smtClean="0">
                <a:latin typeface="Arial" panose="020B0604020202020204" pitchFamily="34" charset="0"/>
                <a:cs typeface="Arial" panose="020B0604020202020204" pitchFamily="34" charset="0"/>
              </a:rPr>
              <a:t>(capacité maximale de </a:t>
            </a:r>
            <a:r>
              <a:rPr lang="fr-CH" dirty="0" smtClean="0">
                <a:solidFill>
                  <a:schemeClr val="accent1"/>
                </a:solidFill>
                <a:latin typeface="Arial" panose="020B0604020202020204" pitchFamily="34" charset="0"/>
                <a:cs typeface="Arial" panose="020B0604020202020204" pitchFamily="34" charset="0"/>
              </a:rPr>
              <a:t>12 hôtes /jour</a:t>
            </a:r>
            <a:r>
              <a:rPr lang="fr-CH" dirty="0" smtClean="0">
                <a:latin typeface="Arial" panose="020B0604020202020204" pitchFamily="34" charset="0"/>
                <a:cs typeface="Arial" panose="020B0604020202020204" pitchFamily="34" charset="0"/>
              </a:rPr>
              <a:t>). Fonctionnement à 10 hôtes /jour (suite pandémie) jusqu’à mi-mars 2022 + fermeture 2 semaines en mai </a:t>
            </a:r>
          </a:p>
          <a:p>
            <a:pPr algn="just"/>
            <a:r>
              <a:rPr lang="fr-CH" dirty="0" smtClean="0">
                <a:solidFill>
                  <a:schemeClr val="accent1"/>
                </a:solidFill>
                <a:latin typeface="Arial" panose="020B0604020202020204" pitchFamily="34" charset="0"/>
                <a:cs typeface="Arial" panose="020B0604020202020204" pitchFamily="34" charset="0"/>
              </a:rPr>
              <a:t>9.4 hôtes </a:t>
            </a:r>
            <a:r>
              <a:rPr lang="fr-CH" dirty="0" smtClean="0">
                <a:latin typeface="Arial" panose="020B0604020202020204" pitchFamily="34" charset="0"/>
                <a:cs typeface="Arial" panose="020B0604020202020204" pitchFamily="34" charset="0"/>
              </a:rPr>
              <a:t>par jour de moyenne</a:t>
            </a:r>
          </a:p>
          <a:p>
            <a:pPr algn="just"/>
            <a:r>
              <a:rPr lang="fr-CH" dirty="0" smtClean="0">
                <a:solidFill>
                  <a:schemeClr val="accent1"/>
                </a:solidFill>
                <a:latin typeface="Arial" panose="020B0604020202020204" pitchFamily="34" charset="0"/>
                <a:cs typeface="Arial" panose="020B0604020202020204" pitchFamily="34" charset="0"/>
              </a:rPr>
              <a:t>31 hôtes </a:t>
            </a:r>
            <a:r>
              <a:rPr lang="fr-CH" dirty="0" smtClean="0">
                <a:solidFill>
                  <a:schemeClr val="tx2"/>
                </a:solidFill>
                <a:latin typeface="Arial" panose="020B0604020202020204" pitchFamily="34" charset="0"/>
                <a:cs typeface="Arial" panose="020B0604020202020204" pitchFamily="34" charset="0"/>
              </a:rPr>
              <a:t>accueillis </a:t>
            </a:r>
            <a:r>
              <a:rPr lang="fr-CH" dirty="0" smtClean="0">
                <a:latin typeface="Arial" panose="020B0604020202020204" pitchFamily="34" charset="0"/>
                <a:cs typeface="Arial" panose="020B0604020202020204" pitchFamily="34" charset="0"/>
              </a:rPr>
              <a:t>(16 femmes et 15 hommes) pour une </a:t>
            </a:r>
            <a:r>
              <a:rPr lang="fr-CH" dirty="0" smtClean="0">
                <a:solidFill>
                  <a:schemeClr val="accent1"/>
                </a:solidFill>
                <a:latin typeface="Arial" panose="020B0604020202020204" pitchFamily="34" charset="0"/>
                <a:cs typeface="Arial" panose="020B0604020202020204" pitchFamily="34" charset="0"/>
              </a:rPr>
              <a:t>moyenne de 20 hôtes/mois</a:t>
            </a:r>
            <a:endParaRPr lang="fr-CH" dirty="0">
              <a:solidFill>
                <a:schemeClr val="accent1"/>
              </a:solidFill>
              <a:latin typeface="Arial" panose="020B0604020202020204" pitchFamily="34" charset="0"/>
              <a:cs typeface="Arial" panose="020B0604020202020204" pitchFamily="34" charset="0"/>
            </a:endParaRPr>
          </a:p>
          <a:p>
            <a:pPr algn="just"/>
            <a:r>
              <a:rPr lang="fr-CH" dirty="0" smtClean="0">
                <a:solidFill>
                  <a:schemeClr val="accent1"/>
                </a:solidFill>
                <a:latin typeface="Arial" panose="020B0604020202020204" pitchFamily="34" charset="0"/>
                <a:cs typeface="Arial" panose="020B0604020202020204" pitchFamily="34" charset="0"/>
              </a:rPr>
              <a:t>12 </a:t>
            </a:r>
            <a:r>
              <a:rPr lang="fr-CH" dirty="0" smtClean="0">
                <a:latin typeface="Arial" panose="020B0604020202020204" pitchFamily="34" charset="0"/>
                <a:cs typeface="Arial" panose="020B0604020202020204" pitchFamily="34" charset="0"/>
              </a:rPr>
              <a:t>hôtes de </a:t>
            </a:r>
            <a:r>
              <a:rPr lang="fr-CH" dirty="0" smtClean="0">
                <a:solidFill>
                  <a:schemeClr val="accent1"/>
                </a:solidFill>
                <a:latin typeface="Arial" panose="020B0604020202020204" pitchFamily="34" charset="0"/>
                <a:cs typeface="Arial" panose="020B0604020202020204" pitchFamily="34" charset="0"/>
              </a:rPr>
              <a:t>Martigny </a:t>
            </a:r>
            <a:r>
              <a:rPr lang="fr-CH" dirty="0" smtClean="0">
                <a:latin typeface="Arial" panose="020B0604020202020204" pitchFamily="34" charset="0"/>
                <a:cs typeface="Arial" panose="020B0604020202020204" pitchFamily="34" charset="0"/>
              </a:rPr>
              <a:t>(38.7%) et </a:t>
            </a:r>
            <a:r>
              <a:rPr lang="fr-CH" dirty="0" smtClean="0">
                <a:solidFill>
                  <a:schemeClr val="accent1"/>
                </a:solidFill>
                <a:latin typeface="Arial" panose="020B0604020202020204" pitchFamily="34" charset="0"/>
                <a:cs typeface="Arial" panose="020B0604020202020204" pitchFamily="34" charset="0"/>
              </a:rPr>
              <a:t>19 </a:t>
            </a:r>
            <a:r>
              <a:rPr lang="fr-CH" dirty="0" smtClean="0">
                <a:latin typeface="Arial" panose="020B0604020202020204" pitchFamily="34" charset="0"/>
                <a:cs typeface="Arial" panose="020B0604020202020204" pitchFamily="34" charset="0"/>
              </a:rPr>
              <a:t>hôtes en </a:t>
            </a:r>
            <a:r>
              <a:rPr lang="fr-CH" dirty="0" smtClean="0">
                <a:solidFill>
                  <a:schemeClr val="accent1"/>
                </a:solidFill>
                <a:latin typeface="Arial" panose="020B0604020202020204" pitchFamily="34" charset="0"/>
                <a:cs typeface="Arial" panose="020B0604020202020204" pitchFamily="34" charset="0"/>
              </a:rPr>
              <a:t>hors-commune</a:t>
            </a:r>
            <a:r>
              <a:rPr lang="fr-CH" dirty="0" smtClean="0">
                <a:latin typeface="Arial" panose="020B0604020202020204" pitchFamily="34" charset="0"/>
                <a:cs typeface="Arial" panose="020B0604020202020204" pitchFamily="34" charset="0"/>
              </a:rPr>
              <a:t> (61.3%) </a:t>
            </a:r>
          </a:p>
          <a:p>
            <a:pPr algn="just"/>
            <a:r>
              <a:rPr lang="fr-CH" dirty="0" smtClean="0">
                <a:solidFill>
                  <a:schemeClr val="accent1"/>
                </a:solidFill>
                <a:latin typeface="Arial" panose="020B0604020202020204" pitchFamily="34" charset="0"/>
                <a:cs typeface="Arial" panose="020B0604020202020204" pitchFamily="34" charset="0"/>
              </a:rPr>
              <a:t>14 admissions </a:t>
            </a:r>
            <a:r>
              <a:rPr lang="fr-CH" dirty="0" smtClean="0">
                <a:latin typeface="Arial" panose="020B0604020202020204" pitchFamily="34" charset="0"/>
                <a:cs typeface="Arial" panose="020B0604020202020204" pitchFamily="34" charset="0"/>
              </a:rPr>
              <a:t>et </a:t>
            </a:r>
            <a:r>
              <a:rPr lang="fr-CH" dirty="0" smtClean="0">
                <a:solidFill>
                  <a:schemeClr val="accent1"/>
                </a:solidFill>
                <a:latin typeface="Arial" panose="020B0604020202020204" pitchFamily="34" charset="0"/>
                <a:cs typeface="Arial" panose="020B0604020202020204" pitchFamily="34" charset="0"/>
              </a:rPr>
              <a:t>7 départs </a:t>
            </a:r>
          </a:p>
          <a:p>
            <a:r>
              <a:rPr lang="fr-CH" dirty="0" smtClean="0">
                <a:latin typeface="Arial" panose="020B0604020202020204" pitchFamily="34" charset="0"/>
                <a:cs typeface="Arial" panose="020B0604020202020204" pitchFamily="34" charset="0"/>
              </a:rPr>
              <a:t>Moyenne d’âge </a:t>
            </a:r>
            <a:r>
              <a:rPr lang="fr-CH" dirty="0" smtClean="0">
                <a:solidFill>
                  <a:schemeClr val="tx2"/>
                </a:solidFill>
                <a:latin typeface="Arial" panose="020B0604020202020204" pitchFamily="34" charset="0"/>
                <a:cs typeface="Arial" panose="020B0604020202020204" pitchFamily="34" charset="0"/>
              </a:rPr>
              <a:t>de</a:t>
            </a:r>
            <a:r>
              <a:rPr lang="fr-CH" dirty="0" smtClean="0">
                <a:solidFill>
                  <a:schemeClr val="accent1"/>
                </a:solidFill>
                <a:latin typeface="Arial" panose="020B0604020202020204" pitchFamily="34" charset="0"/>
                <a:cs typeface="Arial" panose="020B0604020202020204" pitchFamily="34" charset="0"/>
              </a:rPr>
              <a:t> 80.40 ans </a:t>
            </a:r>
            <a:r>
              <a:rPr lang="fr-CH" dirty="0" smtClean="0">
                <a:latin typeface="Arial" panose="020B0604020202020204" pitchFamily="34" charset="0"/>
                <a:cs typeface="Arial" panose="020B0604020202020204" pitchFamily="34" charset="0"/>
              </a:rPr>
              <a:t>(de 63 à 95 ans)</a:t>
            </a:r>
          </a:p>
          <a:p>
            <a:r>
              <a:rPr lang="fr-CH" dirty="0" smtClean="0">
                <a:solidFill>
                  <a:schemeClr val="accent1"/>
                </a:solidFill>
                <a:latin typeface="Arial" panose="020B0604020202020204" pitchFamily="34" charset="0"/>
                <a:cs typeface="Arial" panose="020B0604020202020204" pitchFamily="34" charset="0"/>
              </a:rPr>
              <a:t>23 interventions </a:t>
            </a:r>
            <a:r>
              <a:rPr lang="fr-CH" dirty="0">
                <a:solidFill>
                  <a:schemeClr val="accent1"/>
                </a:solidFill>
                <a:latin typeface="Arial" panose="020B0604020202020204" pitchFamily="34" charset="0"/>
                <a:cs typeface="Arial" panose="020B0604020202020204" pitchFamily="34" charset="0"/>
              </a:rPr>
              <a:t>à domicile</a:t>
            </a:r>
            <a:r>
              <a:rPr lang="fr-CH" dirty="0">
                <a:latin typeface="Arial" panose="020B0604020202020204" pitchFamily="34" charset="0"/>
                <a:cs typeface="Arial" panose="020B0604020202020204" pitchFamily="34" charset="0"/>
              </a:rPr>
              <a:t> </a:t>
            </a:r>
            <a:r>
              <a:rPr lang="fr-CH" dirty="0" smtClean="0">
                <a:latin typeface="Arial" panose="020B0604020202020204" pitchFamily="34" charset="0"/>
                <a:cs typeface="Arial" panose="020B0604020202020204" pitchFamily="34" charset="0"/>
              </a:rPr>
              <a:t>en mai 2022 (travaux de rénovation), concernent </a:t>
            </a:r>
            <a:r>
              <a:rPr lang="fr-CH" dirty="0" smtClean="0">
                <a:solidFill>
                  <a:schemeClr val="accent1"/>
                </a:solidFill>
                <a:latin typeface="Arial" panose="020B0604020202020204" pitchFamily="34" charset="0"/>
                <a:cs typeface="Arial" panose="020B0604020202020204" pitchFamily="34" charset="0"/>
              </a:rPr>
              <a:t>13 hôtes</a:t>
            </a:r>
            <a:endParaRPr lang="fr-CH" dirty="0">
              <a:solidFill>
                <a:schemeClr val="accent1"/>
              </a:solidFill>
              <a:latin typeface="Arial" panose="020B0604020202020204" pitchFamily="34" charset="0"/>
              <a:cs typeface="Arial" panose="020B0604020202020204" pitchFamily="34" charset="0"/>
            </a:endParaRPr>
          </a:p>
          <a:p>
            <a:r>
              <a:rPr lang="fr-CH" dirty="0" smtClean="0">
                <a:solidFill>
                  <a:schemeClr val="accent1"/>
                </a:solidFill>
                <a:latin typeface="Arial" panose="020B0604020202020204" pitchFamily="34" charset="0"/>
                <a:cs typeface="Arial" panose="020B0604020202020204" pitchFamily="34" charset="0"/>
              </a:rPr>
              <a:t>319 </a:t>
            </a:r>
            <a:r>
              <a:rPr lang="fr-CH" dirty="0" smtClean="0">
                <a:latin typeface="Arial" panose="020B0604020202020204" pitchFamily="34" charset="0"/>
                <a:cs typeface="Arial" panose="020B0604020202020204" pitchFamily="34" charset="0"/>
              </a:rPr>
              <a:t>journées </a:t>
            </a:r>
            <a:r>
              <a:rPr lang="fr-CH" dirty="0" smtClean="0">
                <a:solidFill>
                  <a:schemeClr val="accent1"/>
                </a:solidFill>
                <a:latin typeface="Arial" panose="020B0604020202020204" pitchFamily="34" charset="0"/>
                <a:cs typeface="Arial" panose="020B0604020202020204" pitchFamily="34" charset="0"/>
              </a:rPr>
              <a:t>d’absence</a:t>
            </a:r>
            <a:r>
              <a:rPr lang="fr-CH" dirty="0" smtClean="0">
                <a:latin typeface="Arial" panose="020B0604020202020204" pitchFamily="34" charset="0"/>
                <a:cs typeface="Arial" panose="020B0604020202020204" pitchFamily="34" charset="0"/>
              </a:rPr>
              <a:t> dont 129 liées aux courts séjours (40.43%)</a:t>
            </a:r>
          </a:p>
          <a:p>
            <a:r>
              <a:rPr lang="fr-CH" dirty="0" smtClean="0">
                <a:latin typeface="Arial" panose="020B0604020202020204" pitchFamily="34" charset="0"/>
                <a:cs typeface="Arial" panose="020B0604020202020204" pitchFamily="34" charset="0"/>
              </a:rPr>
              <a:t>Durée de séjour moyen de </a:t>
            </a:r>
            <a:r>
              <a:rPr lang="fr-CH" dirty="0" smtClean="0">
                <a:solidFill>
                  <a:schemeClr val="accent1"/>
                </a:solidFill>
                <a:latin typeface="Arial" panose="020B0604020202020204" pitchFamily="34" charset="0"/>
                <a:cs typeface="Arial" panose="020B0604020202020204" pitchFamily="34" charset="0"/>
              </a:rPr>
              <a:t>826 jours </a:t>
            </a:r>
            <a:r>
              <a:rPr lang="fr-CH" dirty="0" smtClean="0">
                <a:solidFill>
                  <a:schemeClr val="tx2"/>
                </a:solidFill>
                <a:latin typeface="Arial" panose="020B0604020202020204" pitchFamily="34" charset="0"/>
                <a:cs typeface="Arial" panose="020B0604020202020204" pitchFamily="34" charset="0"/>
              </a:rPr>
              <a:t>(de 1 mois à plus de 7 ans), soit 2.26 années</a:t>
            </a:r>
          </a:p>
          <a:p>
            <a:r>
              <a:rPr lang="fr-CH" dirty="0" smtClean="0">
                <a:solidFill>
                  <a:schemeClr val="tx2"/>
                </a:solidFill>
                <a:latin typeface="Arial" panose="020B0604020202020204" pitchFamily="34" charset="0"/>
                <a:cs typeface="Arial" panose="020B0604020202020204" pitchFamily="34" charset="0"/>
              </a:rPr>
              <a:t>Un délai d’attente de plus </a:t>
            </a:r>
            <a:r>
              <a:rPr lang="fr-CH" dirty="0" smtClean="0">
                <a:solidFill>
                  <a:schemeClr val="accent1"/>
                </a:solidFill>
                <a:latin typeface="Arial" panose="020B0604020202020204" pitchFamily="34" charset="0"/>
                <a:cs typeface="Arial" panose="020B0604020202020204" pitchFamily="34" charset="0"/>
              </a:rPr>
              <a:t>d’1 année</a:t>
            </a:r>
            <a:r>
              <a:rPr lang="fr-CH" dirty="0" smtClean="0">
                <a:solidFill>
                  <a:schemeClr val="tx2"/>
                </a:solidFill>
                <a:latin typeface="Arial" panose="020B0604020202020204" pitchFamily="34" charset="0"/>
                <a:cs typeface="Arial" panose="020B0604020202020204" pitchFamily="34" charset="0"/>
              </a:rPr>
              <a:t> (418 jours) en début d’année et de 296 jours en fin d’année</a:t>
            </a:r>
          </a:p>
          <a:p>
            <a:r>
              <a:rPr lang="fr-CH" dirty="0" smtClean="0">
                <a:solidFill>
                  <a:schemeClr val="accent1"/>
                </a:solidFill>
                <a:latin typeface="Arial" panose="020B0604020202020204" pitchFamily="34" charset="0"/>
                <a:cs typeface="Arial" panose="020B0604020202020204" pitchFamily="34" charset="0"/>
              </a:rPr>
              <a:t>61 demandes d’accueil </a:t>
            </a:r>
            <a:r>
              <a:rPr lang="fr-CH" dirty="0" smtClean="0">
                <a:solidFill>
                  <a:schemeClr val="tx2"/>
                </a:solidFill>
                <a:latin typeface="Arial" panose="020B0604020202020204" pitchFamily="34" charset="0"/>
                <a:cs typeface="Arial" panose="020B0604020202020204" pitchFamily="34" charset="0"/>
              </a:rPr>
              <a:t>dont 26 annulations. </a:t>
            </a:r>
            <a:r>
              <a:rPr lang="fr-CH" dirty="0" smtClean="0">
                <a:solidFill>
                  <a:schemeClr val="accent1"/>
                </a:solidFill>
                <a:latin typeface="Arial" panose="020B0604020202020204" pitchFamily="34" charset="0"/>
                <a:cs typeface="Arial" panose="020B0604020202020204" pitchFamily="34" charset="0"/>
              </a:rPr>
              <a:t>13 </a:t>
            </a:r>
            <a:r>
              <a:rPr lang="fr-CH" dirty="0" smtClean="0">
                <a:solidFill>
                  <a:schemeClr val="tx2"/>
                </a:solidFill>
                <a:latin typeface="Arial" panose="020B0604020202020204" pitchFamily="34" charset="0"/>
                <a:cs typeface="Arial" panose="020B0604020202020204" pitchFamily="34" charset="0"/>
              </a:rPr>
              <a:t>sont liés à un </a:t>
            </a:r>
            <a:r>
              <a:rPr lang="fr-CH" dirty="0" smtClean="0">
                <a:solidFill>
                  <a:schemeClr val="accent1"/>
                </a:solidFill>
                <a:latin typeface="Arial" panose="020B0604020202020204" pitchFamily="34" charset="0"/>
                <a:cs typeface="Arial" panose="020B0604020202020204" pitchFamily="34" charset="0"/>
              </a:rPr>
              <a:t>placement en EMS,</a:t>
            </a:r>
            <a:r>
              <a:rPr lang="fr-CH" dirty="0" smtClean="0">
                <a:solidFill>
                  <a:schemeClr val="tx2"/>
                </a:solidFill>
                <a:latin typeface="Arial" panose="020B0604020202020204" pitchFamily="34" charset="0"/>
                <a:cs typeface="Arial" panose="020B0604020202020204" pitchFamily="34" charset="0"/>
              </a:rPr>
              <a:t> </a:t>
            </a:r>
            <a:r>
              <a:rPr lang="fr-CH" dirty="0" smtClean="0">
                <a:solidFill>
                  <a:schemeClr val="accent1"/>
                </a:solidFill>
                <a:latin typeface="Arial" panose="020B0604020202020204" pitchFamily="34" charset="0"/>
                <a:cs typeface="Arial" panose="020B0604020202020204" pitchFamily="34" charset="0"/>
              </a:rPr>
              <a:t>9</a:t>
            </a:r>
            <a:r>
              <a:rPr lang="fr-CH" dirty="0" smtClean="0">
                <a:solidFill>
                  <a:schemeClr val="tx2"/>
                </a:solidFill>
                <a:latin typeface="Arial" panose="020B0604020202020204" pitchFamily="34" charset="0"/>
                <a:cs typeface="Arial" panose="020B0604020202020204" pitchFamily="34" charset="0"/>
              </a:rPr>
              <a:t> à un accueil dans une </a:t>
            </a:r>
            <a:r>
              <a:rPr lang="fr-CH" dirty="0" smtClean="0">
                <a:solidFill>
                  <a:schemeClr val="accent1"/>
                </a:solidFill>
                <a:latin typeface="Arial" panose="020B0604020202020204" pitchFamily="34" charset="0"/>
                <a:cs typeface="Arial" panose="020B0604020202020204" pitchFamily="34" charset="0"/>
              </a:rPr>
              <a:t>autre structure de soins de jour</a:t>
            </a:r>
            <a:r>
              <a:rPr lang="fr-CH" dirty="0">
                <a:solidFill>
                  <a:schemeClr val="tx2"/>
                </a:solidFill>
                <a:latin typeface="Arial" panose="020B0604020202020204" pitchFamily="34" charset="0"/>
                <a:cs typeface="Arial" panose="020B0604020202020204" pitchFamily="34" charset="0"/>
              </a:rPr>
              <a:t> </a:t>
            </a:r>
            <a:r>
              <a:rPr lang="fr-CH" dirty="0" smtClean="0">
                <a:solidFill>
                  <a:schemeClr val="tx2"/>
                </a:solidFill>
                <a:latin typeface="Arial" panose="020B0604020202020204" pitchFamily="34" charset="0"/>
                <a:cs typeface="Arial" panose="020B0604020202020204" pitchFamily="34" charset="0"/>
              </a:rPr>
              <a:t>et </a:t>
            </a:r>
            <a:r>
              <a:rPr lang="fr-CH" dirty="0" smtClean="0">
                <a:solidFill>
                  <a:schemeClr val="accent1"/>
                </a:solidFill>
                <a:latin typeface="Arial" panose="020B0604020202020204" pitchFamily="34" charset="0"/>
                <a:cs typeface="Arial" panose="020B0604020202020204" pitchFamily="34" charset="0"/>
              </a:rPr>
              <a:t>4</a:t>
            </a:r>
            <a:r>
              <a:rPr lang="fr-CH" dirty="0" smtClean="0">
                <a:solidFill>
                  <a:schemeClr val="tx2"/>
                </a:solidFill>
                <a:latin typeface="Arial" panose="020B0604020202020204" pitchFamily="34" charset="0"/>
                <a:cs typeface="Arial" panose="020B0604020202020204" pitchFamily="34" charset="0"/>
              </a:rPr>
              <a:t> à un </a:t>
            </a:r>
            <a:r>
              <a:rPr lang="fr-CH" dirty="0" smtClean="0">
                <a:solidFill>
                  <a:schemeClr val="accent1"/>
                </a:solidFill>
                <a:latin typeface="Arial" panose="020B0604020202020204" pitchFamily="34" charset="0"/>
                <a:cs typeface="Arial" panose="020B0604020202020204" pitchFamily="34" charset="0"/>
              </a:rPr>
              <a:t>décès</a:t>
            </a:r>
          </a:p>
          <a:p>
            <a:r>
              <a:rPr lang="fr-CH" dirty="0" smtClean="0">
                <a:solidFill>
                  <a:schemeClr val="tx2"/>
                </a:solidFill>
                <a:latin typeface="Arial" panose="020B0604020202020204" pitchFamily="34" charset="0"/>
                <a:cs typeface="Arial" panose="020B0604020202020204" pitchFamily="34" charset="0"/>
              </a:rPr>
              <a:t>Transports des Acacias : </a:t>
            </a:r>
            <a:r>
              <a:rPr lang="fr-CH" dirty="0" smtClean="0">
                <a:solidFill>
                  <a:schemeClr val="accent1"/>
                </a:solidFill>
                <a:latin typeface="Arial" panose="020B0604020202020204" pitchFamily="34" charset="0"/>
                <a:cs typeface="Arial" panose="020B0604020202020204" pitchFamily="34" charset="0"/>
              </a:rPr>
              <a:t>1693</a:t>
            </a:r>
            <a:r>
              <a:rPr lang="fr-CH" dirty="0" smtClean="0">
                <a:solidFill>
                  <a:schemeClr val="tx2"/>
                </a:solidFill>
                <a:latin typeface="Arial" panose="020B0604020202020204" pitchFamily="34" charset="0"/>
                <a:cs typeface="Arial" panose="020B0604020202020204" pitchFamily="34" charset="0"/>
              </a:rPr>
              <a:t> </a:t>
            </a:r>
            <a:r>
              <a:rPr lang="fr-CH" dirty="0" smtClean="0">
                <a:solidFill>
                  <a:schemeClr val="accent1"/>
                </a:solidFill>
                <a:latin typeface="Arial" panose="020B0604020202020204" pitchFamily="34" charset="0"/>
                <a:cs typeface="Arial" panose="020B0604020202020204" pitchFamily="34" charset="0"/>
              </a:rPr>
              <a:t>trajets</a:t>
            </a:r>
            <a:r>
              <a:rPr lang="fr-CH" dirty="0" smtClean="0">
                <a:solidFill>
                  <a:schemeClr val="tx2"/>
                </a:solidFill>
                <a:latin typeface="Arial" panose="020B0604020202020204" pitchFamily="34" charset="0"/>
                <a:cs typeface="Arial" panose="020B0604020202020204" pitchFamily="34" charset="0"/>
              </a:rPr>
              <a:t> </a:t>
            </a:r>
            <a:r>
              <a:rPr lang="fr-CH" dirty="0" smtClean="0">
                <a:solidFill>
                  <a:schemeClr val="accent1"/>
                </a:solidFill>
                <a:latin typeface="Arial" panose="020B0604020202020204" pitchFamily="34" charset="0"/>
                <a:cs typeface="Arial" panose="020B0604020202020204" pitchFamily="34" charset="0"/>
              </a:rPr>
              <a:t>Martigny</a:t>
            </a:r>
            <a:r>
              <a:rPr lang="fr-CH" dirty="0" smtClean="0">
                <a:solidFill>
                  <a:schemeClr val="tx2"/>
                </a:solidFill>
                <a:latin typeface="Arial" panose="020B0604020202020204" pitchFamily="34" charset="0"/>
                <a:cs typeface="Arial" panose="020B0604020202020204" pitchFamily="34" charset="0"/>
              </a:rPr>
              <a:t> (11 hôtes sur 12) – 120 trajets hors-commune</a:t>
            </a:r>
            <a:endParaRPr lang="fr-CH" dirty="0">
              <a:solidFill>
                <a:schemeClr val="tx2"/>
              </a:solidFill>
            </a:endParaRPr>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7</a:t>
            </a:fld>
            <a:endParaRPr lang="en-US" dirty="0"/>
          </a:p>
        </p:txBody>
      </p:sp>
    </p:spTree>
    <p:extLst>
      <p:ext uri="{BB962C8B-B14F-4D97-AF65-F5344CB8AC3E}">
        <p14:creationId xmlns:p14="http://schemas.microsoft.com/office/powerpoint/2010/main" val="13985905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p:cNvPicPr>
            <a:picLocks noGrp="1" noChangeAspect="1"/>
          </p:cNvPicPr>
          <p:nvPr>
            <p:ph idx="1"/>
          </p:nvPr>
        </p:nvPicPr>
        <p:blipFill>
          <a:blip r:embed="rId2"/>
          <a:stretch>
            <a:fillRect/>
          </a:stretch>
        </p:blipFill>
        <p:spPr>
          <a:xfrm>
            <a:off x="1367536" y="1802406"/>
            <a:ext cx="9048199" cy="4499032"/>
          </a:xfrm>
          <a:prstGeom prst="rect">
            <a:avLst/>
          </a:prstGeom>
        </p:spPr>
      </p:pic>
      <p:sp>
        <p:nvSpPr>
          <p:cNvPr id="2" name="Titre 1"/>
          <p:cNvSpPr>
            <a:spLocks noGrp="1"/>
          </p:cNvSpPr>
          <p:nvPr>
            <p:ph type="title"/>
          </p:nvPr>
        </p:nvSpPr>
        <p:spPr>
          <a:xfrm>
            <a:off x="1261871" y="294198"/>
            <a:ext cx="9701501" cy="1034981"/>
          </a:xfrm>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8</a:t>
            </a:fld>
            <a:endParaRPr lang="en-US" dirty="0"/>
          </a:p>
        </p:txBody>
      </p:sp>
      <p:pic>
        <p:nvPicPr>
          <p:cNvPr id="12" name="Imag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2099" y="6057520"/>
            <a:ext cx="1748122" cy="708405"/>
          </a:xfrm>
          <a:prstGeom prst="rect">
            <a:avLst/>
          </a:prstGeom>
        </p:spPr>
      </p:pic>
      <p:sp>
        <p:nvSpPr>
          <p:cNvPr id="11" name="Organigramme : Alternative 10"/>
          <p:cNvSpPr/>
          <p:nvPr/>
        </p:nvSpPr>
        <p:spPr>
          <a:xfrm>
            <a:off x="9387831" y="1329180"/>
            <a:ext cx="2700706" cy="2839874"/>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Dès mi-mars =&gt; autorisation 12 hôtes/jour</a:t>
            </a:r>
          </a:p>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Différence de journées d’accueil au départ et à l’admission</a:t>
            </a:r>
          </a:p>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Liste d’attente a baissé considérablement</a:t>
            </a:r>
          </a:p>
          <a:p>
            <a:pPr marL="285750" indent="-285750">
              <a:buFont typeface="Arial" panose="020B0604020202020204" pitchFamily="34" charset="0"/>
              <a:buChar char="•"/>
            </a:pPr>
            <a:endParaRPr lang="fr-CH" sz="1700" dirty="0" smtClean="0">
              <a:latin typeface="Arial" panose="020B0604020202020204" pitchFamily="34" charset="0"/>
              <a:cs typeface="Arial" panose="020B0604020202020204" pitchFamily="34" charset="0"/>
            </a:endParaRPr>
          </a:p>
        </p:txBody>
      </p:sp>
      <p:sp>
        <p:nvSpPr>
          <p:cNvPr id="3" name="Interdiction 2"/>
          <p:cNvSpPr/>
          <p:nvPr/>
        </p:nvSpPr>
        <p:spPr>
          <a:xfrm>
            <a:off x="7147744" y="4554648"/>
            <a:ext cx="277289" cy="233982"/>
          </a:xfrm>
          <a:prstGeom prst="noSmok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solidFill>
                <a:schemeClr val="tx1"/>
              </a:solidFill>
            </a:endParaRPr>
          </a:p>
        </p:txBody>
      </p:sp>
      <p:sp>
        <p:nvSpPr>
          <p:cNvPr id="5" name="Flèche vers le bas 4"/>
          <p:cNvSpPr/>
          <p:nvPr/>
        </p:nvSpPr>
        <p:spPr>
          <a:xfrm>
            <a:off x="6112621" y="3783459"/>
            <a:ext cx="218605" cy="77118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7" name="ZoneTexte 6"/>
          <p:cNvSpPr txBox="1"/>
          <p:nvPr/>
        </p:nvSpPr>
        <p:spPr>
          <a:xfrm>
            <a:off x="7727998" y="5688188"/>
            <a:ext cx="1659833" cy="400110"/>
          </a:xfrm>
          <a:prstGeom prst="rect">
            <a:avLst/>
          </a:prstGeom>
          <a:noFill/>
        </p:spPr>
        <p:txBody>
          <a:bodyPr wrap="square" rtlCol="0">
            <a:spAutoFit/>
          </a:bodyPr>
          <a:lstStyle/>
          <a:p>
            <a:pPr algn="ctr"/>
            <a:r>
              <a:rPr lang="fr-CH" sz="2000" dirty="0" smtClean="0">
                <a:solidFill>
                  <a:schemeClr val="accent1"/>
                </a:solidFill>
              </a:rPr>
              <a:t>Covid - 19</a:t>
            </a:r>
            <a:endParaRPr lang="fr-CH" sz="2000" dirty="0">
              <a:solidFill>
                <a:schemeClr val="accent1"/>
              </a:solidFill>
            </a:endParaRPr>
          </a:p>
        </p:txBody>
      </p:sp>
      <p:sp>
        <p:nvSpPr>
          <p:cNvPr id="8" name="Flèche gauche 7"/>
          <p:cNvSpPr/>
          <p:nvPr/>
        </p:nvSpPr>
        <p:spPr>
          <a:xfrm>
            <a:off x="7286389" y="5837162"/>
            <a:ext cx="535707" cy="9939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13" name="Flèche gauche 12"/>
          <p:cNvSpPr/>
          <p:nvPr/>
        </p:nvSpPr>
        <p:spPr>
          <a:xfrm rot="10800000">
            <a:off x="9347312" y="5842823"/>
            <a:ext cx="535707" cy="9939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Tree>
    <p:extLst>
      <p:ext uri="{BB962C8B-B14F-4D97-AF65-F5344CB8AC3E}">
        <p14:creationId xmlns:p14="http://schemas.microsoft.com/office/powerpoint/2010/main" val="33114865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61872" y="294198"/>
            <a:ext cx="9541246" cy="1034981"/>
          </a:xfrm>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9</a:t>
            </a:fld>
            <a:endParaRPr lang="en-US" dirty="0"/>
          </a:p>
        </p:txBody>
      </p:sp>
      <p:pic>
        <p:nvPicPr>
          <p:cNvPr id="5" name="Espace réservé du contenu 4"/>
          <p:cNvPicPr>
            <a:picLocks noGrp="1" noChangeAspect="1"/>
          </p:cNvPicPr>
          <p:nvPr>
            <p:ph idx="1"/>
          </p:nvPr>
        </p:nvPicPr>
        <p:blipFill>
          <a:blip r:embed="rId2"/>
          <a:stretch>
            <a:fillRect/>
          </a:stretch>
        </p:blipFill>
        <p:spPr>
          <a:xfrm>
            <a:off x="1156922" y="1989686"/>
            <a:ext cx="9517704" cy="4045226"/>
          </a:xfrm>
          <a:prstGeom prst="rect">
            <a:avLst/>
          </a:prstGeom>
        </p:spPr>
      </p:pic>
      <p:sp>
        <p:nvSpPr>
          <p:cNvPr id="8" name="Organigramme : Alternative 7"/>
          <p:cNvSpPr/>
          <p:nvPr/>
        </p:nvSpPr>
        <p:spPr>
          <a:xfrm>
            <a:off x="777330" y="1474212"/>
            <a:ext cx="2285194" cy="2332476"/>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buFont typeface="Arial" panose="020B0604020202020204" pitchFamily="34" charset="0"/>
              <a:buChar char="•"/>
            </a:pPr>
            <a:r>
              <a:rPr lang="fr-CH" dirty="0" smtClean="0"/>
              <a:t>2016 : + 958</a:t>
            </a:r>
          </a:p>
          <a:p>
            <a:pPr marL="285750" indent="-285750">
              <a:buFont typeface="Arial" panose="020B0604020202020204" pitchFamily="34" charset="0"/>
              <a:buChar char="•"/>
            </a:pPr>
            <a:r>
              <a:rPr lang="fr-CH" dirty="0" smtClean="0"/>
              <a:t>2017 : + 251</a:t>
            </a:r>
          </a:p>
          <a:p>
            <a:pPr marL="285750" indent="-285750">
              <a:buFont typeface="Arial" panose="020B0604020202020204" pitchFamily="34" charset="0"/>
              <a:buChar char="•"/>
            </a:pPr>
            <a:r>
              <a:rPr lang="fr-CH" dirty="0" smtClean="0"/>
              <a:t>2018 : + 233</a:t>
            </a:r>
          </a:p>
          <a:p>
            <a:pPr marL="285750" indent="-285750">
              <a:buFont typeface="Arial" panose="020B0604020202020204" pitchFamily="34" charset="0"/>
              <a:buChar char="•"/>
            </a:pPr>
            <a:r>
              <a:rPr lang="fr-CH" dirty="0" smtClean="0"/>
              <a:t>2019 : + 239</a:t>
            </a:r>
          </a:p>
          <a:p>
            <a:pPr marL="285750" indent="-285750">
              <a:buFont typeface="Arial" panose="020B0604020202020204" pitchFamily="34" charset="0"/>
              <a:buChar char="•"/>
            </a:pPr>
            <a:r>
              <a:rPr lang="fr-CH" dirty="0" smtClean="0">
                <a:solidFill>
                  <a:schemeClr val="bg1"/>
                </a:solidFill>
              </a:rPr>
              <a:t>2020 : - 983</a:t>
            </a:r>
          </a:p>
          <a:p>
            <a:pPr marL="285750" indent="-285750">
              <a:buFont typeface="Arial" panose="020B0604020202020204" pitchFamily="34" charset="0"/>
              <a:buChar char="•"/>
            </a:pPr>
            <a:r>
              <a:rPr lang="fr-CH" dirty="0" smtClean="0">
                <a:solidFill>
                  <a:schemeClr val="bg1"/>
                </a:solidFill>
              </a:rPr>
              <a:t>2021: +430</a:t>
            </a:r>
          </a:p>
          <a:p>
            <a:pPr marL="285750" indent="-285750">
              <a:buFont typeface="Arial" panose="020B0604020202020204" pitchFamily="34" charset="0"/>
              <a:buChar char="•"/>
            </a:pPr>
            <a:r>
              <a:rPr lang="fr-CH" dirty="0" smtClean="0">
                <a:solidFill>
                  <a:schemeClr val="accent1"/>
                </a:solidFill>
              </a:rPr>
              <a:t>2022: +201.5</a:t>
            </a:r>
          </a:p>
          <a:p>
            <a:pPr marL="285750" indent="-285750">
              <a:buFont typeface="Arial" panose="020B0604020202020204" pitchFamily="34" charset="0"/>
              <a:buChar char="•"/>
            </a:pPr>
            <a:endParaRPr lang="fr-CH" dirty="0">
              <a:solidFill>
                <a:schemeClr val="accent1"/>
              </a:solidFill>
            </a:endParaRPr>
          </a:p>
        </p:txBody>
      </p:sp>
      <p:sp>
        <p:nvSpPr>
          <p:cNvPr id="3" name="ZoneTexte 2"/>
          <p:cNvSpPr txBox="1"/>
          <p:nvPr/>
        </p:nvSpPr>
        <p:spPr>
          <a:xfrm>
            <a:off x="9561444" y="4847262"/>
            <a:ext cx="665922" cy="523220"/>
          </a:xfrm>
          <a:prstGeom prst="rect">
            <a:avLst/>
          </a:prstGeom>
          <a:noFill/>
        </p:spPr>
        <p:txBody>
          <a:bodyPr wrap="square" rtlCol="0">
            <a:spAutoFit/>
          </a:bodyPr>
          <a:lstStyle/>
          <a:p>
            <a:pPr algn="ctr"/>
            <a:r>
              <a:rPr lang="fr-CH" sz="1400" dirty="0" smtClean="0">
                <a:solidFill>
                  <a:schemeClr val="accent1"/>
                </a:solidFill>
              </a:rPr>
              <a:t>- 13% 2019</a:t>
            </a:r>
            <a:endParaRPr lang="fr-CH" sz="1400" dirty="0">
              <a:solidFill>
                <a:schemeClr val="accent1"/>
              </a:solidFill>
            </a:endParaRPr>
          </a:p>
        </p:txBody>
      </p:sp>
      <p:pic>
        <p:nvPicPr>
          <p:cNvPr id="12" name="Imag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5681" y="6030989"/>
            <a:ext cx="1748122" cy="708405"/>
          </a:xfrm>
          <a:prstGeom prst="rect">
            <a:avLst/>
          </a:prstGeom>
        </p:spPr>
      </p:pic>
    </p:spTree>
    <p:extLst>
      <p:ext uri="{BB962C8B-B14F-4D97-AF65-F5344CB8AC3E}">
        <p14:creationId xmlns:p14="http://schemas.microsoft.com/office/powerpoint/2010/main" val="18242137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10</a:t>
            </a:fld>
            <a:endParaRPr lang="en-US" dirty="0"/>
          </a:p>
        </p:txBody>
      </p:sp>
      <p:pic>
        <p:nvPicPr>
          <p:cNvPr id="5" name="Espace réservé du contenu 4"/>
          <p:cNvPicPr>
            <a:picLocks noGrp="1" noChangeAspect="1"/>
          </p:cNvPicPr>
          <p:nvPr>
            <p:ph idx="1"/>
          </p:nvPr>
        </p:nvPicPr>
        <p:blipFill>
          <a:blip r:embed="rId2"/>
          <a:stretch>
            <a:fillRect/>
          </a:stretch>
        </p:blipFill>
        <p:spPr>
          <a:xfrm>
            <a:off x="1261872" y="1828801"/>
            <a:ext cx="9078689" cy="4462669"/>
          </a:xfrm>
          <a:prstGeom prst="rect">
            <a:avLst/>
          </a:prstGeom>
        </p:spPr>
      </p:pic>
      <p:sp>
        <p:nvSpPr>
          <p:cNvPr id="8" name="Organigramme : Alternative 7"/>
          <p:cNvSpPr/>
          <p:nvPr/>
        </p:nvSpPr>
        <p:spPr>
          <a:xfrm>
            <a:off x="9816481" y="1691322"/>
            <a:ext cx="2276061" cy="2860075"/>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buFont typeface="Arial" panose="020B0604020202020204" pitchFamily="34" charset="0"/>
              <a:buChar char="•"/>
            </a:pPr>
            <a:r>
              <a:rPr lang="fr-CH" dirty="0" smtClean="0">
                <a:latin typeface="Arial" panose="020B0604020202020204" pitchFamily="34" charset="0"/>
                <a:cs typeface="Arial" panose="020B0604020202020204" pitchFamily="34" charset="0"/>
              </a:rPr>
              <a:t>129 journées d’absence liées aux courts séjours </a:t>
            </a:r>
            <a:r>
              <a:rPr lang="fr-CH" dirty="0" smtClean="0">
                <a:solidFill>
                  <a:schemeClr val="accent1"/>
                </a:solidFill>
                <a:latin typeface="Arial" panose="020B0604020202020204" pitchFamily="34" charset="0"/>
                <a:cs typeface="Arial" panose="020B0604020202020204" pitchFamily="34" charset="0"/>
              </a:rPr>
              <a:t>(40.43%)</a:t>
            </a:r>
          </a:p>
          <a:p>
            <a:pPr marL="285750" indent="-285750">
              <a:buFont typeface="Arial" panose="020B0604020202020204" pitchFamily="34" charset="0"/>
              <a:buChar char="•"/>
            </a:pPr>
            <a:r>
              <a:rPr lang="fr-CH" dirty="0" smtClean="0">
                <a:solidFill>
                  <a:schemeClr val="bg1"/>
                </a:solidFill>
                <a:latin typeface="Arial" panose="020B0604020202020204" pitchFamily="34" charset="0"/>
                <a:cs typeface="Arial" panose="020B0604020202020204" pitchFamily="34" charset="0"/>
              </a:rPr>
              <a:t>Peu de journées d’absence remplacées</a:t>
            </a:r>
          </a:p>
        </p:txBody>
      </p:sp>
      <p:sp>
        <p:nvSpPr>
          <p:cNvPr id="7" name="ZoneTexte 6"/>
          <p:cNvSpPr txBox="1"/>
          <p:nvPr/>
        </p:nvSpPr>
        <p:spPr>
          <a:xfrm>
            <a:off x="6967330" y="3329945"/>
            <a:ext cx="944218" cy="523220"/>
          </a:xfrm>
          <a:prstGeom prst="rect">
            <a:avLst/>
          </a:prstGeom>
          <a:noFill/>
        </p:spPr>
        <p:txBody>
          <a:bodyPr wrap="square" rtlCol="0">
            <a:spAutoFit/>
          </a:bodyPr>
          <a:lstStyle/>
          <a:p>
            <a:pPr algn="ctr"/>
            <a:r>
              <a:rPr lang="fr-CH" sz="1400" dirty="0" smtClean="0">
                <a:solidFill>
                  <a:schemeClr val="accent1"/>
                </a:solidFill>
              </a:rPr>
              <a:t>Covid - 19</a:t>
            </a:r>
            <a:endParaRPr lang="fr-CH" sz="1400" dirty="0">
              <a:solidFill>
                <a:schemeClr val="accent1"/>
              </a:solidFill>
            </a:endParaRPr>
          </a:p>
        </p:txBody>
      </p:sp>
      <p:pic>
        <p:nvPicPr>
          <p:cNvPr id="12" name="Imag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6390" y="6149595"/>
            <a:ext cx="1748122" cy="708405"/>
          </a:xfrm>
          <a:prstGeom prst="rect">
            <a:avLst/>
          </a:prstGeom>
        </p:spPr>
      </p:pic>
    </p:spTree>
    <p:extLst>
      <p:ext uri="{BB962C8B-B14F-4D97-AF65-F5344CB8AC3E}">
        <p14:creationId xmlns:p14="http://schemas.microsoft.com/office/powerpoint/2010/main" val="12512762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p:cNvPicPr>
            <a:picLocks noGrp="1" noChangeAspect="1"/>
          </p:cNvPicPr>
          <p:nvPr>
            <p:ph idx="1"/>
          </p:nvPr>
        </p:nvPicPr>
        <p:blipFill>
          <a:blip r:embed="rId2"/>
          <a:stretch>
            <a:fillRect/>
          </a:stretch>
        </p:blipFill>
        <p:spPr>
          <a:xfrm>
            <a:off x="1504525" y="1971557"/>
            <a:ext cx="9207333" cy="4034960"/>
          </a:xfrm>
          <a:prstGeom prst="rect">
            <a:avLst/>
          </a:prstGeom>
        </p:spPr>
      </p:pic>
      <p:sp>
        <p:nvSpPr>
          <p:cNvPr id="2" name="Titre 1"/>
          <p:cNvSpPr>
            <a:spLocks noGrp="1"/>
          </p:cNvSpPr>
          <p:nvPr>
            <p:ph type="title"/>
          </p:nvPr>
        </p:nvSpPr>
        <p:spPr>
          <a:xfrm>
            <a:off x="1261872" y="-192819"/>
            <a:ext cx="9692640" cy="1397124"/>
          </a:xfrm>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11</a:t>
            </a:fld>
            <a:endParaRPr lang="en-US" dirty="0"/>
          </a:p>
        </p:txBody>
      </p:sp>
      <p:sp>
        <p:nvSpPr>
          <p:cNvPr id="8" name="Organigramme : Alternative 7"/>
          <p:cNvSpPr/>
          <p:nvPr/>
        </p:nvSpPr>
        <p:spPr>
          <a:xfrm>
            <a:off x="592650" y="1260676"/>
            <a:ext cx="3204098" cy="2037521"/>
          </a:xfrm>
          <a:prstGeom prst="flowChartAlternateProcess">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Taux d’occupation à 78.24% (pour 12 hôtes/jour) </a:t>
            </a:r>
          </a:p>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Jusqu’à mi-mars 10  hôtes/jour (autorisation)</a:t>
            </a:r>
          </a:p>
          <a:p>
            <a:pPr marL="285750" indent="-285750">
              <a:buFont typeface="Arial" panose="020B0604020202020204" pitchFamily="34" charset="0"/>
              <a:buChar char="•"/>
            </a:pPr>
            <a:r>
              <a:rPr lang="fr-CH" sz="1700" dirty="0" smtClean="0">
                <a:latin typeface="Arial" panose="020B0604020202020204" pitchFamily="34" charset="0"/>
                <a:cs typeface="Arial" panose="020B0604020202020204" pitchFamily="34" charset="0"/>
              </a:rPr>
              <a:t>2 semaines de fermeture pour travaux (mai)</a:t>
            </a:r>
          </a:p>
        </p:txBody>
      </p:sp>
      <p:pic>
        <p:nvPicPr>
          <p:cNvPr id="12" name="Imag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6390" y="6149595"/>
            <a:ext cx="1748122" cy="708405"/>
          </a:xfrm>
          <a:prstGeom prst="rect">
            <a:avLst/>
          </a:prstGeom>
        </p:spPr>
      </p:pic>
    </p:spTree>
    <p:extLst>
      <p:ext uri="{BB962C8B-B14F-4D97-AF65-F5344CB8AC3E}">
        <p14:creationId xmlns:p14="http://schemas.microsoft.com/office/powerpoint/2010/main" val="20869983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sp>
        <p:nvSpPr>
          <p:cNvPr id="2" name="Titre 1"/>
          <p:cNvSpPr>
            <a:spLocks noGrp="1"/>
          </p:cNvSpPr>
          <p:nvPr>
            <p:ph type="title"/>
          </p:nvPr>
        </p:nvSpPr>
        <p:spPr>
          <a:xfrm>
            <a:off x="1261872" y="294199"/>
            <a:ext cx="9569526" cy="803688"/>
          </a:xfrm>
        </p:spPr>
        <p:txBody>
          <a:bodyPr/>
          <a:lstStyle/>
          <a:p>
            <a:pPr algn="ctr"/>
            <a:r>
              <a:rPr lang="fr-CH" dirty="0" smtClean="0"/>
              <a:t>Les Acacias en quelques chiffres</a:t>
            </a:r>
            <a:endParaRPr lang="fr-CH" dirty="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12</a:t>
            </a:fld>
            <a:endParaRPr lang="en-US" dirty="0"/>
          </a:p>
        </p:txBody>
      </p:sp>
      <p:sp>
        <p:nvSpPr>
          <p:cNvPr id="3" name="Espace réservé du contenu 2"/>
          <p:cNvSpPr>
            <a:spLocks noGrp="1"/>
          </p:cNvSpPr>
          <p:nvPr>
            <p:ph idx="1"/>
          </p:nvPr>
        </p:nvSpPr>
        <p:spPr>
          <a:xfrm>
            <a:off x="1261872" y="1209877"/>
            <a:ext cx="8595360" cy="5349949"/>
          </a:xfrm>
        </p:spPr>
        <p:txBody>
          <a:bodyPr>
            <a:normAutofit fontScale="62500" lnSpcReduction="20000"/>
          </a:bodyPr>
          <a:lstStyle/>
          <a:p>
            <a:pPr marL="0" indent="0">
              <a:buNone/>
            </a:pPr>
            <a:r>
              <a:rPr lang="fr-CH" sz="2600" dirty="0" smtClean="0">
                <a:solidFill>
                  <a:schemeClr val="accent1"/>
                </a:solidFill>
                <a:latin typeface="Arial" panose="020B0604020202020204" pitchFamily="34" charset="0"/>
                <a:cs typeface="Arial" panose="020B0604020202020204" pitchFamily="34" charset="0"/>
              </a:rPr>
              <a:t>Profil soignant : 5.95 EPT – respect des recommandations du SSP</a:t>
            </a:r>
          </a:p>
          <a:p>
            <a:r>
              <a:rPr lang="fr-CH" sz="2600" dirty="0" smtClean="0">
                <a:latin typeface="Arial" panose="020B0604020202020204" pitchFamily="34" charset="0"/>
                <a:cs typeface="Arial" panose="020B0604020202020204" pitchFamily="34" charset="0"/>
              </a:rPr>
              <a:t>1 infirmière en psychiatrie (0.6 EPT) + clinicienne (0.1 EPT)</a:t>
            </a:r>
          </a:p>
          <a:p>
            <a:r>
              <a:rPr lang="fr-CH" sz="2600" dirty="0" smtClean="0">
                <a:latin typeface="Arial" panose="020B0604020202020204" pitchFamily="34" charset="0"/>
                <a:cs typeface="Arial" panose="020B0604020202020204" pitchFamily="34" charset="0"/>
              </a:rPr>
              <a:t>2 infirmières en psycho-gériatrie (1.1 EPT)</a:t>
            </a:r>
          </a:p>
          <a:p>
            <a:r>
              <a:rPr lang="fr-CH" sz="2600" dirty="0" smtClean="0">
                <a:latin typeface="Arial" panose="020B0604020202020204" pitchFamily="34" charset="0"/>
                <a:cs typeface="Arial" panose="020B0604020202020204" pitchFamily="34" charset="0"/>
              </a:rPr>
              <a:t>1 infirmière (0.15 EPT)</a:t>
            </a:r>
          </a:p>
          <a:p>
            <a:r>
              <a:rPr lang="fr-CH" sz="2600" dirty="0" smtClean="0">
                <a:latin typeface="Arial" panose="020B0604020202020204" pitchFamily="34" charset="0"/>
                <a:cs typeface="Arial" panose="020B0604020202020204" pitchFamily="34" charset="0"/>
              </a:rPr>
              <a:t>1 ASSC (0.8 EPT)</a:t>
            </a:r>
          </a:p>
          <a:p>
            <a:r>
              <a:rPr lang="fr-CH" sz="2600" dirty="0" smtClean="0">
                <a:latin typeface="Arial" panose="020B0604020202020204" pitchFamily="34" charset="0"/>
                <a:cs typeface="Arial" panose="020B0604020202020204" pitchFamily="34" charset="0"/>
              </a:rPr>
              <a:t>1 aide familiale (0.6 EPT)</a:t>
            </a:r>
          </a:p>
          <a:p>
            <a:r>
              <a:rPr lang="fr-CH" sz="2600" dirty="0" smtClean="0">
                <a:latin typeface="Arial" panose="020B0604020202020204" pitchFamily="34" charset="0"/>
                <a:cs typeface="Arial" panose="020B0604020202020204" pitchFamily="34" charset="0"/>
              </a:rPr>
              <a:t>1 aide soignante (0.6 EPT)</a:t>
            </a:r>
          </a:p>
          <a:p>
            <a:r>
              <a:rPr lang="fr-CH" sz="2600" dirty="0" smtClean="0">
                <a:latin typeface="Arial" panose="020B0604020202020204" pitchFamily="34" charset="0"/>
                <a:cs typeface="Arial" panose="020B0604020202020204" pitchFamily="34" charset="0"/>
              </a:rPr>
              <a:t>1 aide soignante et ASE (0.8 EPT)</a:t>
            </a:r>
          </a:p>
          <a:p>
            <a:r>
              <a:rPr lang="fr-CH" sz="2600" dirty="0" smtClean="0">
                <a:latin typeface="Arial" panose="020B0604020202020204" pitchFamily="34" charset="0"/>
                <a:cs typeface="Arial" panose="020B0604020202020204" pitchFamily="34" charset="0"/>
              </a:rPr>
              <a:t>2 auxiliaires de santé (1.2 EPT)</a:t>
            </a:r>
          </a:p>
          <a:p>
            <a:pPr marL="0" indent="0">
              <a:buNone/>
            </a:pPr>
            <a:r>
              <a:rPr lang="fr-CH" sz="2600" dirty="0" smtClean="0">
                <a:solidFill>
                  <a:schemeClr val="accent1"/>
                </a:solidFill>
                <a:latin typeface="Arial" panose="020B0604020202020204" pitchFamily="34" charset="0"/>
                <a:cs typeface="Arial" panose="020B0604020202020204" pitchFamily="34" charset="0"/>
              </a:rPr>
              <a:t>Autres profils : 2 EPT</a:t>
            </a:r>
          </a:p>
          <a:p>
            <a:r>
              <a:rPr lang="fr-CH" sz="2600" dirty="0">
                <a:latin typeface="Arial" panose="020B0604020202020204" pitchFamily="34" charset="0"/>
                <a:cs typeface="Arial" panose="020B0604020202020204" pitchFamily="34" charset="0"/>
              </a:rPr>
              <a:t>Direction (</a:t>
            </a:r>
            <a:r>
              <a:rPr lang="fr-CH" sz="2600" dirty="0" smtClean="0">
                <a:latin typeface="Arial" panose="020B0604020202020204" pitchFamily="34" charset="0"/>
                <a:cs typeface="Arial" panose="020B0604020202020204" pitchFamily="34" charset="0"/>
              </a:rPr>
              <a:t>0.45 </a:t>
            </a:r>
            <a:r>
              <a:rPr lang="fr-CH" sz="2600" dirty="0">
                <a:latin typeface="Arial" panose="020B0604020202020204" pitchFamily="34" charset="0"/>
                <a:cs typeface="Arial" panose="020B0604020202020204" pitchFamily="34" charset="0"/>
              </a:rPr>
              <a:t>EPT)</a:t>
            </a:r>
          </a:p>
          <a:p>
            <a:r>
              <a:rPr lang="fr-CH" sz="2600" dirty="0" smtClean="0">
                <a:latin typeface="Arial" panose="020B0604020202020204" pitchFamily="34" charset="0"/>
                <a:cs typeface="Arial" panose="020B0604020202020204" pitchFamily="34" charset="0"/>
              </a:rPr>
              <a:t>Administratif (1 EPT)</a:t>
            </a:r>
          </a:p>
          <a:p>
            <a:r>
              <a:rPr lang="fr-CH" sz="2600" dirty="0" smtClean="0">
                <a:latin typeface="Arial" panose="020B0604020202020204" pitchFamily="34" charset="0"/>
                <a:cs typeface="Arial" panose="020B0604020202020204" pitchFamily="34" charset="0"/>
              </a:rPr>
              <a:t>Chauffeur (0.25 EPT)</a:t>
            </a:r>
          </a:p>
          <a:p>
            <a:r>
              <a:rPr lang="fr-CH" sz="2600" dirty="0" smtClean="0">
                <a:latin typeface="Arial" panose="020B0604020202020204" pitchFamily="34" charset="0"/>
                <a:cs typeface="Arial" panose="020B0604020202020204" pitchFamily="34" charset="0"/>
              </a:rPr>
              <a:t>Femme de ménage (0.30 EPT)</a:t>
            </a:r>
          </a:p>
          <a:p>
            <a:pPr marL="0" indent="0">
              <a:buNone/>
            </a:pPr>
            <a:endParaRPr lang="fr-CH" dirty="0" smtClean="0"/>
          </a:p>
          <a:p>
            <a:pPr marL="0" indent="0">
              <a:buNone/>
            </a:pPr>
            <a:endParaRPr lang="fr-CH" dirty="0" smtClean="0"/>
          </a:p>
          <a:p>
            <a:endParaRPr lang="fr-CH" dirty="0"/>
          </a:p>
        </p:txBody>
      </p:sp>
    </p:spTree>
    <p:extLst>
      <p:ext uri="{BB962C8B-B14F-4D97-AF65-F5344CB8AC3E}">
        <p14:creationId xmlns:p14="http://schemas.microsoft.com/office/powerpoint/2010/main" val="14678019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07798" y="-316603"/>
            <a:ext cx="9888647" cy="1309119"/>
          </a:xfrm>
        </p:spPr>
        <p:txBody>
          <a:bodyPr/>
          <a:lstStyle/>
          <a:p>
            <a:r>
              <a:rPr lang="fr-CH" dirty="0" smtClean="0">
                <a:latin typeface="+mn-lt"/>
                <a:cs typeface="Arial" panose="020B0604020202020204" pitchFamily="34" charset="0"/>
              </a:rPr>
              <a:t>Alzheimer, quand Martigny s’engage!</a:t>
            </a:r>
            <a:endParaRPr lang="fr-CH" dirty="0">
              <a:latin typeface="+mn-lt"/>
              <a:cs typeface="Arial" panose="020B0604020202020204" pitchFamily="34" charset="0"/>
            </a:endParaRPr>
          </a:p>
        </p:txBody>
      </p:sp>
      <p:sp>
        <p:nvSpPr>
          <p:cNvPr id="3" name="Espace réservé du contenu 2"/>
          <p:cNvSpPr>
            <a:spLocks noGrp="1"/>
          </p:cNvSpPr>
          <p:nvPr>
            <p:ph idx="1"/>
          </p:nvPr>
        </p:nvSpPr>
        <p:spPr>
          <a:xfrm>
            <a:off x="907798" y="1092891"/>
            <a:ext cx="10148617" cy="4598235"/>
          </a:xfrm>
        </p:spPr>
        <p:txBody>
          <a:bodyPr>
            <a:noAutofit/>
          </a:bodyPr>
          <a:lstStyle/>
          <a:p>
            <a:pPr marL="0" indent="0">
              <a:lnSpc>
                <a:spcPct val="85000"/>
              </a:lnSpc>
              <a:spcBef>
                <a:spcPts val="0"/>
              </a:spcBef>
              <a:spcAft>
                <a:spcPts val="0"/>
              </a:spcAft>
              <a:buNone/>
            </a:pPr>
            <a:r>
              <a:rPr lang="fr-CH" sz="1800" b="1" dirty="0" smtClean="0">
                <a:solidFill>
                  <a:schemeClr val="tx2"/>
                </a:solidFill>
                <a:latin typeface="Arial" panose="020B0604020202020204" pitchFamily="34" charset="0"/>
                <a:cs typeface="Arial" panose="020B0604020202020204" pitchFamily="34" charset="0"/>
              </a:rPr>
              <a:t>3 journées de sensibilisation en avril 2022 </a:t>
            </a:r>
            <a:r>
              <a:rPr lang="fr-CH" sz="1800" dirty="0" smtClean="0">
                <a:solidFill>
                  <a:schemeClr val="tx2"/>
                </a:solidFill>
                <a:latin typeface="Arial" panose="020B0604020202020204" pitchFamily="34" charset="0"/>
                <a:cs typeface="Arial" panose="020B0604020202020204" pitchFamily="34" charset="0"/>
              </a:rPr>
              <a:t>(Ville de Martigny, Les Acacias, CMS Martigny et Régions)</a:t>
            </a:r>
          </a:p>
          <a:p>
            <a:pPr marL="0" indent="0">
              <a:lnSpc>
                <a:spcPct val="85000"/>
              </a:lnSpc>
              <a:spcBef>
                <a:spcPts val="0"/>
              </a:spcBef>
              <a:spcAft>
                <a:spcPts val="0"/>
              </a:spcAft>
              <a:buNone/>
            </a:pPr>
            <a:endParaRPr lang="fr-CH" sz="1800" dirty="0">
              <a:solidFill>
                <a:schemeClr val="tx2"/>
              </a:solidFill>
              <a:latin typeface="Arial" panose="020B0604020202020204" pitchFamily="34" charset="0"/>
              <a:cs typeface="Arial" panose="020B0604020202020204" pitchFamily="34" charset="0"/>
            </a:endParaRPr>
          </a:p>
          <a:p>
            <a:pPr>
              <a:lnSpc>
                <a:spcPct val="85000"/>
              </a:lnSpc>
              <a:spcBef>
                <a:spcPts val="0"/>
              </a:spcBef>
              <a:spcAft>
                <a:spcPts val="0"/>
              </a:spcAft>
            </a:pPr>
            <a:r>
              <a:rPr lang="fr-CH" sz="1800" dirty="0" smtClean="0">
                <a:latin typeface="Arial" panose="020B0604020202020204" pitchFamily="34" charset="0"/>
                <a:cs typeface="Arial" panose="020B0604020202020204" pitchFamily="34" charset="0"/>
              </a:rPr>
              <a:t>Une </a:t>
            </a:r>
            <a:r>
              <a:rPr lang="fr-CH" sz="1800" dirty="0">
                <a:latin typeface="Arial" panose="020B0604020202020204" pitchFamily="34" charset="0"/>
                <a:cs typeface="Arial" panose="020B0604020202020204" pitchFamily="34" charset="0"/>
              </a:rPr>
              <a:t>c</a:t>
            </a:r>
            <a:r>
              <a:rPr lang="fr-CH" sz="1800" dirty="0" smtClean="0">
                <a:latin typeface="Arial" panose="020B0604020202020204" pitchFamily="34" charset="0"/>
                <a:cs typeface="Arial" panose="020B0604020202020204" pitchFamily="34" charset="0"/>
              </a:rPr>
              <a:t>onférence </a:t>
            </a:r>
            <a:r>
              <a:rPr lang="fr-CH" sz="1800" dirty="0">
                <a:latin typeface="Arial" panose="020B0604020202020204" pitchFamily="34" charset="0"/>
                <a:cs typeface="Arial" panose="020B0604020202020204" pitchFamily="34" charset="0"/>
              </a:rPr>
              <a:t>intitulée « Alzheimer, quelques clés de compréhension ». </a:t>
            </a:r>
          </a:p>
          <a:p>
            <a:pPr marL="0" indent="0" algn="ctr">
              <a:spcBef>
                <a:spcPts val="0"/>
              </a:spcBef>
              <a:spcAft>
                <a:spcPts val="0"/>
              </a:spcAft>
              <a:buNone/>
            </a:pPr>
            <a:r>
              <a:rPr lang="fr-CH" sz="1800" i="1" dirty="0">
                <a:solidFill>
                  <a:schemeClr val="accent1"/>
                </a:solidFill>
                <a:latin typeface="Arial" panose="020B0604020202020204" pitchFamily="34" charset="0"/>
                <a:cs typeface="Arial" panose="020B0604020202020204" pitchFamily="34" charset="0"/>
              </a:rPr>
              <a:t>7</a:t>
            </a:r>
            <a:r>
              <a:rPr lang="fr-CH" sz="1800" i="1" dirty="0" smtClean="0">
                <a:solidFill>
                  <a:schemeClr val="accent1"/>
                </a:solidFill>
                <a:latin typeface="Arial" panose="020B0604020202020204" pitchFamily="34" charset="0"/>
                <a:cs typeface="Arial" panose="020B0604020202020204" pitchFamily="34" charset="0"/>
              </a:rPr>
              <a:t>0 personnes </a:t>
            </a:r>
            <a:r>
              <a:rPr lang="fr-CH" sz="1600" i="1" dirty="0" smtClean="0">
                <a:solidFill>
                  <a:schemeClr val="accent1"/>
                </a:solidFill>
                <a:latin typeface="Arial" panose="020B0604020202020204" pitchFamily="34" charset="0"/>
                <a:cs typeface="Arial" panose="020B0604020202020204" pitchFamily="34" charset="0"/>
              </a:rPr>
              <a:t>(police, chauffeurs transport public, commerçants, proches aidants)</a:t>
            </a:r>
          </a:p>
          <a:p>
            <a:pPr marL="0" indent="0">
              <a:spcBef>
                <a:spcPts val="0"/>
              </a:spcBef>
              <a:spcAft>
                <a:spcPts val="0"/>
              </a:spcAft>
              <a:buNone/>
            </a:pPr>
            <a:endParaRPr lang="fr-CH" sz="1600" i="1" dirty="0" smtClean="0">
              <a:solidFill>
                <a:schemeClr val="accent1"/>
              </a:solidFill>
              <a:latin typeface="Arial" panose="020B0604020202020204" pitchFamily="34" charset="0"/>
              <a:cs typeface="Arial" panose="020B0604020202020204" pitchFamily="34" charset="0"/>
            </a:endParaRPr>
          </a:p>
          <a:p>
            <a:pPr>
              <a:spcBef>
                <a:spcPts val="0"/>
              </a:spcBef>
              <a:spcAft>
                <a:spcPts val="0"/>
              </a:spcAft>
            </a:pPr>
            <a:r>
              <a:rPr lang="fr-CH" sz="1800" dirty="0" smtClean="0">
                <a:latin typeface="Arial" panose="020B0604020202020204" pitchFamily="34" charset="0"/>
                <a:cs typeface="Arial" panose="020B0604020202020204" pitchFamily="34" charset="0"/>
              </a:rPr>
              <a:t>Une</a:t>
            </a:r>
            <a:r>
              <a:rPr lang="fr-CH" sz="1800" b="1" dirty="0" smtClean="0">
                <a:latin typeface="Arial" panose="020B0604020202020204" pitchFamily="34" charset="0"/>
                <a:cs typeface="Arial" panose="020B0604020202020204" pitchFamily="34" charset="0"/>
              </a:rPr>
              <a:t> </a:t>
            </a:r>
            <a:r>
              <a:rPr lang="fr-CH" sz="1800" dirty="0" smtClean="0">
                <a:latin typeface="Arial" panose="020B0604020202020204" pitchFamily="34" charset="0"/>
                <a:cs typeface="Arial" panose="020B0604020202020204" pitchFamily="34" charset="0"/>
              </a:rPr>
              <a:t>visite </a:t>
            </a:r>
            <a:r>
              <a:rPr lang="fr-CH" sz="1800" dirty="0">
                <a:latin typeface="Arial" panose="020B0604020202020204" pitchFamily="34" charset="0"/>
                <a:cs typeface="Arial" panose="020B0604020202020204" pitchFamily="34" charset="0"/>
              </a:rPr>
              <a:t>culturelle de la Ville en bus et visite de l’exposition « Paysages oubliés : regards sur la plaine » au Manoir de la Ville de Martigny. </a:t>
            </a:r>
            <a:endParaRPr lang="fr-CH" spc="10" dirty="0">
              <a:latin typeface="Arial" panose="020B0604020202020204" pitchFamily="34" charset="0"/>
              <a:cs typeface="Arial" panose="020B0604020202020204" pitchFamily="34" charset="0"/>
            </a:endParaRPr>
          </a:p>
          <a:p>
            <a:pPr marL="274320" lvl="1" indent="0" algn="ctr">
              <a:spcBef>
                <a:spcPts val="0"/>
              </a:spcBef>
              <a:spcAft>
                <a:spcPts val="0"/>
              </a:spcAft>
              <a:buSzPct val="80000"/>
              <a:buFont typeface="Arial" pitchFamily="34" charset="0"/>
              <a:buNone/>
            </a:pPr>
            <a:r>
              <a:rPr lang="fr-CH" i="1" spc="10" dirty="0">
                <a:solidFill>
                  <a:schemeClr val="accent1"/>
                </a:solidFill>
                <a:latin typeface="Arial" panose="020B0604020202020204" pitchFamily="34" charset="0"/>
                <a:cs typeface="Arial" panose="020B0604020202020204" pitchFamily="34" charset="0"/>
              </a:rPr>
              <a:t>12 personnes touchées par la maladie d’Alzheimer, 8 proches aidants, 11 bénévoles </a:t>
            </a:r>
            <a:r>
              <a:rPr lang="fr-CH" i="1" dirty="0" smtClean="0">
                <a:solidFill>
                  <a:schemeClr val="accent1"/>
                </a:solidFill>
                <a:latin typeface="Arial" panose="020B0604020202020204" pitchFamily="34" charset="0"/>
                <a:cs typeface="Arial" panose="020B0604020202020204" pitchFamily="34" charset="0"/>
              </a:rPr>
              <a:t>accompagnants</a:t>
            </a:r>
          </a:p>
          <a:p>
            <a:pPr marL="274320" lvl="1" indent="0" algn="ctr">
              <a:spcBef>
                <a:spcPts val="0"/>
              </a:spcBef>
              <a:spcAft>
                <a:spcPts val="0"/>
              </a:spcAft>
              <a:buSzPct val="80000"/>
              <a:buFont typeface="Arial" pitchFamily="34" charset="0"/>
              <a:buNone/>
            </a:pPr>
            <a:endParaRPr lang="fr-CH" i="1" dirty="0">
              <a:solidFill>
                <a:schemeClr val="accent1"/>
              </a:solidFill>
              <a:latin typeface="Arial" panose="020B0604020202020204" pitchFamily="34" charset="0"/>
              <a:cs typeface="Arial" panose="020B0604020202020204" pitchFamily="34" charset="0"/>
            </a:endParaRPr>
          </a:p>
          <a:p>
            <a:pPr>
              <a:spcBef>
                <a:spcPts val="0"/>
              </a:spcBef>
              <a:spcAft>
                <a:spcPts val="0"/>
              </a:spcAft>
            </a:pPr>
            <a:r>
              <a:rPr lang="fr-CH" sz="1800" dirty="0" smtClean="0">
                <a:latin typeface="Arial" panose="020B0604020202020204" pitchFamily="34" charset="0"/>
                <a:cs typeface="Arial" panose="020B0604020202020204" pitchFamily="34" charset="0"/>
              </a:rPr>
              <a:t>Une</a:t>
            </a:r>
            <a:r>
              <a:rPr lang="fr-CH" sz="1800" b="1" dirty="0" smtClean="0">
                <a:latin typeface="Arial" panose="020B0604020202020204" pitchFamily="34" charset="0"/>
                <a:cs typeface="Arial" panose="020B0604020202020204" pitchFamily="34" charset="0"/>
              </a:rPr>
              <a:t> </a:t>
            </a:r>
            <a:r>
              <a:rPr lang="fr-CH" sz="1800" dirty="0" smtClean="0">
                <a:latin typeface="Arial" panose="020B0604020202020204" pitchFamily="34" charset="0"/>
                <a:cs typeface="Arial" panose="020B0604020202020204" pitchFamily="34" charset="0"/>
              </a:rPr>
              <a:t>pièce </a:t>
            </a:r>
            <a:r>
              <a:rPr lang="fr-CH" sz="1800" dirty="0">
                <a:latin typeface="Arial" panose="020B0604020202020204" pitchFamily="34" charset="0"/>
                <a:cs typeface="Arial" panose="020B0604020202020204" pitchFamily="34" charset="0"/>
              </a:rPr>
              <a:t>de théâtre « Le Père » de Florian Zeller, mise en scène par Léonard Arlettaz avec la collaboration du foyer de jour les Acacias. </a:t>
            </a:r>
          </a:p>
          <a:p>
            <a:pPr marL="0" indent="0" algn="ctr">
              <a:spcBef>
                <a:spcPts val="0"/>
              </a:spcBef>
              <a:spcAft>
                <a:spcPts val="0"/>
              </a:spcAft>
              <a:buFont typeface="Arial" pitchFamily="34" charset="0"/>
              <a:buNone/>
            </a:pPr>
            <a:r>
              <a:rPr lang="fr-CH" sz="1800" dirty="0">
                <a:solidFill>
                  <a:schemeClr val="accent1"/>
                </a:solidFill>
                <a:latin typeface="Arial" panose="020B0604020202020204" pitchFamily="34" charset="0"/>
                <a:cs typeface="Arial" panose="020B0604020202020204" pitchFamily="34" charset="0"/>
              </a:rPr>
              <a:t>Plus de 1100 </a:t>
            </a:r>
            <a:r>
              <a:rPr lang="fr-CH" sz="1800" i="1" dirty="0" smtClean="0">
                <a:solidFill>
                  <a:schemeClr val="accent1"/>
                </a:solidFill>
                <a:latin typeface="Arial" panose="020B0604020202020204" pitchFamily="34" charset="0"/>
                <a:cs typeface="Arial" panose="020B0604020202020204" pitchFamily="34" charset="0"/>
              </a:rPr>
              <a:t>spectateurs en 3 soirs</a:t>
            </a: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76069" y="6165214"/>
            <a:ext cx="1600661" cy="648648"/>
          </a:xfrm>
          <a:prstGeom prst="rect">
            <a:avLst/>
          </a:prstGeom>
        </p:spPr>
      </p:pic>
      <p:sp>
        <p:nvSpPr>
          <p:cNvPr id="5" name="Espace réservé du numéro de diapositive 4"/>
          <p:cNvSpPr>
            <a:spLocks noGrp="1"/>
          </p:cNvSpPr>
          <p:nvPr>
            <p:ph type="sldNum" sz="quarter" idx="12"/>
          </p:nvPr>
        </p:nvSpPr>
        <p:spPr/>
        <p:txBody>
          <a:bodyPr>
            <a:normAutofit lnSpcReduction="10000"/>
          </a:bodyPr>
          <a:lstStyle/>
          <a:p>
            <a:fld id="{4FAB73BC-B049-4115-A692-8D63A059BFB8}" type="slidenum">
              <a:rPr lang="en-US" smtClean="0"/>
              <a:pPr/>
              <a:t>13</a:t>
            </a:fld>
            <a:endParaRPr lang="en-US" dirty="0"/>
          </a:p>
        </p:txBody>
      </p:sp>
      <p:pic>
        <p:nvPicPr>
          <p:cNvPr id="6" name="Image 5"/>
          <p:cNvPicPr>
            <a:picLocks noChangeAspect="1"/>
          </p:cNvPicPr>
          <p:nvPr/>
        </p:nvPicPr>
        <p:blipFill>
          <a:blip r:embed="rId4"/>
          <a:stretch>
            <a:fillRect/>
          </a:stretch>
        </p:blipFill>
        <p:spPr>
          <a:xfrm>
            <a:off x="4345298" y="4848218"/>
            <a:ext cx="3273615" cy="1886566"/>
          </a:xfrm>
          <a:prstGeom prst="rect">
            <a:avLst/>
          </a:prstGeom>
        </p:spPr>
      </p:pic>
      <p:pic>
        <p:nvPicPr>
          <p:cNvPr id="7" name="Image 6"/>
          <p:cNvPicPr>
            <a:picLocks noChangeAspect="1"/>
          </p:cNvPicPr>
          <p:nvPr/>
        </p:nvPicPr>
        <p:blipFill>
          <a:blip r:embed="rId5"/>
          <a:stretch>
            <a:fillRect/>
          </a:stretch>
        </p:blipFill>
        <p:spPr>
          <a:xfrm>
            <a:off x="8221473" y="4371940"/>
            <a:ext cx="3071367" cy="1752323"/>
          </a:xfrm>
          <a:prstGeom prst="rect">
            <a:avLst/>
          </a:prstGeom>
        </p:spPr>
      </p:pic>
      <p:pic>
        <p:nvPicPr>
          <p:cNvPr id="8" name="Image 7"/>
          <p:cNvPicPr>
            <a:picLocks noChangeAspect="1"/>
          </p:cNvPicPr>
          <p:nvPr/>
        </p:nvPicPr>
        <p:blipFill>
          <a:blip r:embed="rId6"/>
          <a:stretch>
            <a:fillRect/>
          </a:stretch>
        </p:blipFill>
        <p:spPr>
          <a:xfrm>
            <a:off x="587874" y="4562977"/>
            <a:ext cx="3215081" cy="2256298"/>
          </a:xfrm>
          <a:prstGeom prst="rect">
            <a:avLst/>
          </a:prstGeom>
        </p:spPr>
      </p:pic>
    </p:spTree>
    <p:extLst>
      <p:ext uri="{BB962C8B-B14F-4D97-AF65-F5344CB8AC3E}">
        <p14:creationId xmlns:p14="http://schemas.microsoft.com/office/powerpoint/2010/main" val="19210595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61872" y="-265875"/>
            <a:ext cx="9692640" cy="1397124"/>
          </a:xfrm>
        </p:spPr>
        <p:txBody>
          <a:bodyPr/>
          <a:lstStyle/>
          <a:p>
            <a:pPr algn="ctr"/>
            <a:r>
              <a:rPr lang="fr-CH" dirty="0" smtClean="0"/>
              <a:t>Nouveauté</a:t>
            </a:r>
            <a:endParaRPr lang="fr-CH" dirty="0"/>
          </a:p>
        </p:txBody>
      </p:sp>
      <p:sp>
        <p:nvSpPr>
          <p:cNvPr id="3" name="Espace réservé du contenu 2"/>
          <p:cNvSpPr>
            <a:spLocks noGrp="1"/>
          </p:cNvSpPr>
          <p:nvPr>
            <p:ph idx="1"/>
          </p:nvPr>
        </p:nvSpPr>
        <p:spPr>
          <a:xfrm>
            <a:off x="1261872" y="1336034"/>
            <a:ext cx="8595360" cy="4351337"/>
          </a:xfrm>
        </p:spPr>
        <p:txBody>
          <a:bodyPr/>
          <a:lstStyle/>
          <a:p>
            <a:r>
              <a:rPr lang="fr-CH" dirty="0" smtClean="0"/>
              <a:t>12 nouveaux fauteuils électriques</a:t>
            </a:r>
          </a:p>
          <a:p>
            <a:r>
              <a:rPr lang="fr-CH" dirty="0" smtClean="0"/>
              <a:t>Rénovation de l’entier du parquet de la maison</a:t>
            </a:r>
          </a:p>
          <a:p>
            <a:pPr marL="0" indent="0">
              <a:buNone/>
            </a:pPr>
            <a:r>
              <a:rPr lang="fr-CH" dirty="0" smtClean="0"/>
              <a:t>Offerts par la Fondation Annette et Léonard </a:t>
            </a:r>
            <a:r>
              <a:rPr lang="fr-CH" dirty="0" err="1" smtClean="0"/>
              <a:t>Gianadda</a:t>
            </a:r>
            <a:endParaRPr lang="fr-CH" dirty="0" smtClean="0"/>
          </a:p>
        </p:txBody>
      </p:sp>
      <p:sp>
        <p:nvSpPr>
          <p:cNvPr id="4" name="Espace réservé du numéro de diapositive 3"/>
          <p:cNvSpPr>
            <a:spLocks noGrp="1"/>
          </p:cNvSpPr>
          <p:nvPr>
            <p:ph type="sldNum" sz="quarter" idx="12"/>
          </p:nvPr>
        </p:nvSpPr>
        <p:spPr/>
        <p:txBody>
          <a:bodyPr>
            <a:normAutofit lnSpcReduction="10000"/>
          </a:bodyPr>
          <a:lstStyle/>
          <a:p>
            <a:fld id="{4FAB73BC-B049-4115-A692-8D63A059BFB8}" type="slidenum">
              <a:rPr lang="en-US" smtClean="0"/>
              <a:pPr/>
              <a:t>14</a:t>
            </a:fld>
            <a:endParaRPr lang="en-US" dirty="0"/>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55198" y="104990"/>
            <a:ext cx="3398669" cy="2549001"/>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5140" y="3011574"/>
            <a:ext cx="4227139" cy="3457488"/>
          </a:xfrm>
          <a:prstGeom prst="rect">
            <a:avLst/>
          </a:prstGeom>
        </p:spPr>
      </p:pic>
      <p:pic>
        <p:nvPicPr>
          <p:cNvPr id="12" name="Imag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4979" y="3011574"/>
            <a:ext cx="4609984" cy="3457488"/>
          </a:xfrm>
          <a:prstGeom prst="rect">
            <a:avLst/>
          </a:prstGeom>
        </p:spPr>
      </p:pic>
      <p:pic>
        <p:nvPicPr>
          <p:cNvPr id="1026" name="Picture 2" descr="Sticker «SMILE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03518" y="4092763"/>
            <a:ext cx="369811" cy="36981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Sticker «SMILE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91569" y="4160312"/>
            <a:ext cx="369811" cy="369811"/>
          </a:xfrm>
          <a:prstGeom prst="rect">
            <a:avLst/>
          </a:prstGeom>
          <a:noFill/>
          <a:extLst>
            <a:ext uri="{909E8E84-426E-40DD-AFC4-6F175D3DCCD1}">
              <a14:hiddenFill xmlns:a14="http://schemas.microsoft.com/office/drawing/2010/main">
                <a:solidFill>
                  <a:srgbClr val="FFFFFF"/>
                </a:solidFill>
              </a14:hiddenFill>
            </a:ext>
          </a:extLst>
        </p:spPr>
      </p:pic>
      <p:pic>
        <p:nvPicPr>
          <p:cNvPr id="17" name="Imag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92179" y="6044954"/>
            <a:ext cx="1600661" cy="648648"/>
          </a:xfrm>
          <a:prstGeom prst="rect">
            <a:avLst/>
          </a:prstGeom>
        </p:spPr>
      </p:pic>
    </p:spTree>
    <p:extLst>
      <p:ext uri="{BB962C8B-B14F-4D97-AF65-F5344CB8AC3E}">
        <p14:creationId xmlns:p14="http://schemas.microsoft.com/office/powerpoint/2010/main" val="2957563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38653" y="-60004"/>
            <a:ext cx="9692640" cy="834704"/>
          </a:xfrm>
        </p:spPr>
        <p:txBody>
          <a:bodyPr/>
          <a:lstStyle/>
          <a:p>
            <a:pPr algn="ctr"/>
            <a:r>
              <a:rPr lang="fr-CH" dirty="0" smtClean="0">
                <a:latin typeface="Arial" panose="020B0604020202020204" pitchFamily="34" charset="0"/>
                <a:cs typeface="Arial" panose="020B0604020202020204" pitchFamily="34" charset="0"/>
              </a:rPr>
              <a:t>Comptes de l’exercice 2022</a:t>
            </a:r>
            <a:endParaRPr lang="fr-CH" dirty="0">
              <a:latin typeface="Arial" panose="020B0604020202020204" pitchFamily="34" charset="0"/>
              <a:cs typeface="Arial" panose="020B0604020202020204" pitchFamily="34" charset="0"/>
            </a:endParaRPr>
          </a:p>
        </p:txBody>
      </p:sp>
      <p:sp>
        <p:nvSpPr>
          <p:cNvPr id="3" name="Espace réservé du contenu 2"/>
          <p:cNvSpPr>
            <a:spLocks noGrp="1"/>
          </p:cNvSpPr>
          <p:nvPr>
            <p:ph idx="1"/>
          </p:nvPr>
        </p:nvSpPr>
        <p:spPr/>
        <p:txBody>
          <a:bodyPr>
            <a:normAutofit/>
          </a:bodyPr>
          <a:lstStyle/>
          <a:p>
            <a:pPr marL="0" indent="0" algn="just">
              <a:buNone/>
            </a:pPr>
            <a:endParaRPr lang="fr-CH" sz="1800" dirty="0" smtClean="0">
              <a:latin typeface="Arial" panose="020B0604020202020204" pitchFamily="34" charset="0"/>
              <a:cs typeface="Arial" panose="020B0604020202020204" pitchFamily="34" charset="0"/>
            </a:endParaRPr>
          </a:p>
          <a:p>
            <a:pPr marL="0" indent="0" algn="just">
              <a:buNone/>
            </a:pPr>
            <a:r>
              <a:rPr lang="fr-CH" sz="2400" dirty="0" smtClean="0">
                <a:latin typeface="Arial" panose="020B0604020202020204" pitchFamily="34" charset="0"/>
                <a:cs typeface="Arial" panose="020B0604020202020204" pitchFamily="34" charset="0"/>
              </a:rPr>
              <a:t>l</a:t>
            </a:r>
            <a:endParaRPr lang="fr-CH" sz="2400" dirty="0">
              <a:latin typeface="Arial" panose="020B0604020202020204" pitchFamily="34" charset="0"/>
              <a:cs typeface="Arial" panose="020B0604020202020204" pitchFamily="34" charset="0"/>
            </a:endParaRPr>
          </a:p>
        </p:txBody>
      </p:sp>
      <p:sp>
        <p:nvSpPr>
          <p:cNvPr id="6" name="Espace réservé du numéro de diapositive 5"/>
          <p:cNvSpPr>
            <a:spLocks noGrp="1"/>
          </p:cNvSpPr>
          <p:nvPr>
            <p:ph type="sldNum" sz="quarter" idx="12"/>
          </p:nvPr>
        </p:nvSpPr>
        <p:spPr/>
        <p:txBody>
          <a:bodyPr>
            <a:normAutofit lnSpcReduction="10000"/>
          </a:bodyPr>
          <a:lstStyle/>
          <a:p>
            <a:fld id="{4FAB73BC-B049-4115-A692-8D63A059BFB8}" type="slidenum">
              <a:rPr lang="en-US" smtClean="0"/>
              <a:pPr/>
              <a:t>15</a:t>
            </a:fld>
            <a:endParaRPr lang="en-US" dirty="0"/>
          </a:p>
        </p:txBody>
      </p:sp>
      <p:pic>
        <p:nvPicPr>
          <p:cNvPr id="4" name="Image 3"/>
          <p:cNvPicPr>
            <a:picLocks noChangeAspect="1"/>
          </p:cNvPicPr>
          <p:nvPr/>
        </p:nvPicPr>
        <p:blipFill>
          <a:blip r:embed="rId3"/>
          <a:stretch>
            <a:fillRect/>
          </a:stretch>
        </p:blipFill>
        <p:spPr>
          <a:xfrm>
            <a:off x="1682472" y="868361"/>
            <a:ext cx="7969528" cy="5942891"/>
          </a:xfrm>
          <a:prstGeom prst="rect">
            <a:avLst/>
          </a:prstGeom>
        </p:spPr>
      </p:pic>
    </p:spTree>
    <p:extLst>
      <p:ext uri="{BB962C8B-B14F-4D97-AF65-F5344CB8AC3E}">
        <p14:creationId xmlns:p14="http://schemas.microsoft.com/office/powerpoint/2010/main" val="42299273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38653" y="-60004"/>
            <a:ext cx="9692640" cy="834704"/>
          </a:xfrm>
        </p:spPr>
        <p:txBody>
          <a:bodyPr/>
          <a:lstStyle/>
          <a:p>
            <a:pPr algn="ctr"/>
            <a:r>
              <a:rPr lang="fr-CH" dirty="0" smtClean="0">
                <a:latin typeface="Arial" panose="020B0604020202020204" pitchFamily="34" charset="0"/>
                <a:cs typeface="Arial" panose="020B0604020202020204" pitchFamily="34" charset="0"/>
              </a:rPr>
              <a:t>Comptes de l’exercice 2022</a:t>
            </a:r>
            <a:endParaRPr lang="fr-CH" dirty="0">
              <a:latin typeface="Arial" panose="020B0604020202020204" pitchFamily="34" charset="0"/>
              <a:cs typeface="Arial" panose="020B0604020202020204" pitchFamily="34" charset="0"/>
            </a:endParaRPr>
          </a:p>
        </p:txBody>
      </p:sp>
      <p:sp>
        <p:nvSpPr>
          <p:cNvPr id="3" name="Espace réservé du contenu 2"/>
          <p:cNvSpPr>
            <a:spLocks noGrp="1"/>
          </p:cNvSpPr>
          <p:nvPr>
            <p:ph idx="1"/>
          </p:nvPr>
        </p:nvSpPr>
        <p:spPr/>
        <p:txBody>
          <a:bodyPr>
            <a:normAutofit/>
          </a:bodyPr>
          <a:lstStyle/>
          <a:p>
            <a:pPr marL="0" indent="0" algn="just">
              <a:buNone/>
            </a:pPr>
            <a:endParaRPr lang="fr-CH" sz="1800" dirty="0" smtClean="0">
              <a:latin typeface="Arial" panose="020B0604020202020204" pitchFamily="34" charset="0"/>
              <a:cs typeface="Arial" panose="020B0604020202020204" pitchFamily="34" charset="0"/>
            </a:endParaRPr>
          </a:p>
          <a:p>
            <a:pPr marL="0" indent="0" algn="just">
              <a:buNone/>
            </a:pPr>
            <a:r>
              <a:rPr lang="fr-CH" sz="2400" dirty="0" smtClean="0">
                <a:latin typeface="Arial" panose="020B0604020202020204" pitchFamily="34" charset="0"/>
                <a:cs typeface="Arial" panose="020B0604020202020204" pitchFamily="34" charset="0"/>
              </a:rPr>
              <a:t>l</a:t>
            </a:r>
            <a:endParaRPr lang="fr-CH" sz="2400" dirty="0">
              <a:latin typeface="Arial" panose="020B0604020202020204" pitchFamily="34" charset="0"/>
              <a:cs typeface="Arial" panose="020B0604020202020204" pitchFamily="34" charset="0"/>
            </a:endParaRPr>
          </a:p>
        </p:txBody>
      </p:sp>
      <p:sp>
        <p:nvSpPr>
          <p:cNvPr id="6" name="Espace réservé du numéro de diapositive 5"/>
          <p:cNvSpPr>
            <a:spLocks noGrp="1"/>
          </p:cNvSpPr>
          <p:nvPr>
            <p:ph type="sldNum" sz="quarter" idx="12"/>
          </p:nvPr>
        </p:nvSpPr>
        <p:spPr/>
        <p:txBody>
          <a:bodyPr>
            <a:normAutofit lnSpcReduction="10000"/>
          </a:bodyPr>
          <a:lstStyle/>
          <a:p>
            <a:fld id="{4FAB73BC-B049-4115-A692-8D63A059BFB8}" type="slidenum">
              <a:rPr lang="en-US" smtClean="0"/>
              <a:pPr/>
              <a:t>16</a:t>
            </a:fld>
            <a:endParaRPr lang="en-US" dirty="0"/>
          </a:p>
        </p:txBody>
      </p:sp>
      <p:pic>
        <p:nvPicPr>
          <p:cNvPr id="4" name="Image 3"/>
          <p:cNvPicPr>
            <a:picLocks noChangeAspect="1"/>
          </p:cNvPicPr>
          <p:nvPr/>
        </p:nvPicPr>
        <p:blipFill>
          <a:blip r:embed="rId3"/>
          <a:stretch>
            <a:fillRect/>
          </a:stretch>
        </p:blipFill>
        <p:spPr>
          <a:xfrm>
            <a:off x="1651000" y="638175"/>
            <a:ext cx="8489950" cy="5959694"/>
          </a:xfrm>
          <a:prstGeom prst="rect">
            <a:avLst/>
          </a:prstGeom>
        </p:spPr>
      </p:pic>
    </p:spTree>
    <p:extLst>
      <p:ext uri="{BB962C8B-B14F-4D97-AF65-F5344CB8AC3E}">
        <p14:creationId xmlns:p14="http://schemas.microsoft.com/office/powerpoint/2010/main" val="25413990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38653" y="-60004"/>
            <a:ext cx="9692640" cy="834704"/>
          </a:xfrm>
        </p:spPr>
        <p:txBody>
          <a:bodyPr/>
          <a:lstStyle/>
          <a:p>
            <a:pPr algn="ctr"/>
            <a:r>
              <a:rPr lang="fr-CH" dirty="0" smtClean="0">
                <a:latin typeface="Arial" panose="020B0604020202020204" pitchFamily="34" charset="0"/>
                <a:cs typeface="Arial" panose="020B0604020202020204" pitchFamily="34" charset="0"/>
              </a:rPr>
              <a:t>Comptes de l’exercice 2022</a:t>
            </a:r>
            <a:endParaRPr lang="fr-CH" dirty="0">
              <a:latin typeface="Arial" panose="020B0604020202020204" pitchFamily="34" charset="0"/>
              <a:cs typeface="Arial" panose="020B0604020202020204" pitchFamily="34" charset="0"/>
            </a:endParaRPr>
          </a:p>
        </p:txBody>
      </p:sp>
      <p:sp>
        <p:nvSpPr>
          <p:cNvPr id="3" name="Espace réservé du contenu 2"/>
          <p:cNvSpPr>
            <a:spLocks noGrp="1"/>
          </p:cNvSpPr>
          <p:nvPr>
            <p:ph idx="1"/>
          </p:nvPr>
        </p:nvSpPr>
        <p:spPr/>
        <p:txBody>
          <a:bodyPr>
            <a:normAutofit/>
          </a:bodyPr>
          <a:lstStyle/>
          <a:p>
            <a:pPr marL="0" indent="0" algn="just">
              <a:buNone/>
            </a:pPr>
            <a:endParaRPr lang="fr-CH" sz="1800" dirty="0" smtClean="0">
              <a:latin typeface="Arial" panose="020B0604020202020204" pitchFamily="34" charset="0"/>
              <a:cs typeface="Arial" panose="020B0604020202020204" pitchFamily="34" charset="0"/>
            </a:endParaRPr>
          </a:p>
          <a:p>
            <a:pPr marL="0" indent="0" algn="just">
              <a:buNone/>
            </a:pPr>
            <a:r>
              <a:rPr lang="fr-CH" sz="2400" dirty="0" smtClean="0">
                <a:latin typeface="Arial" panose="020B0604020202020204" pitchFamily="34" charset="0"/>
                <a:cs typeface="Arial" panose="020B0604020202020204" pitchFamily="34" charset="0"/>
              </a:rPr>
              <a:t>l</a:t>
            </a:r>
            <a:endParaRPr lang="fr-CH" sz="2400" dirty="0">
              <a:latin typeface="Arial" panose="020B0604020202020204" pitchFamily="34" charset="0"/>
              <a:cs typeface="Arial" panose="020B0604020202020204" pitchFamily="34" charset="0"/>
            </a:endParaRPr>
          </a:p>
        </p:txBody>
      </p:sp>
      <p:sp>
        <p:nvSpPr>
          <p:cNvPr id="6" name="Espace réservé du numéro de diapositive 5"/>
          <p:cNvSpPr>
            <a:spLocks noGrp="1"/>
          </p:cNvSpPr>
          <p:nvPr>
            <p:ph type="sldNum" sz="quarter" idx="12"/>
          </p:nvPr>
        </p:nvSpPr>
        <p:spPr/>
        <p:txBody>
          <a:bodyPr>
            <a:normAutofit lnSpcReduction="10000"/>
          </a:bodyPr>
          <a:lstStyle/>
          <a:p>
            <a:fld id="{4FAB73BC-B049-4115-A692-8D63A059BFB8}" type="slidenum">
              <a:rPr lang="en-US" smtClean="0"/>
              <a:pPr/>
              <a:t>17</a:t>
            </a:fld>
            <a:endParaRPr lang="en-US" dirty="0"/>
          </a:p>
        </p:txBody>
      </p:sp>
      <p:pic>
        <p:nvPicPr>
          <p:cNvPr id="4" name="Image 3"/>
          <p:cNvPicPr>
            <a:picLocks noChangeAspect="1"/>
          </p:cNvPicPr>
          <p:nvPr/>
        </p:nvPicPr>
        <p:blipFill>
          <a:blip r:embed="rId3"/>
          <a:stretch>
            <a:fillRect/>
          </a:stretch>
        </p:blipFill>
        <p:spPr>
          <a:xfrm>
            <a:off x="2454846" y="670060"/>
            <a:ext cx="6860254" cy="5950957"/>
          </a:xfrm>
          <a:prstGeom prst="rect">
            <a:avLst/>
          </a:prstGeom>
        </p:spPr>
      </p:pic>
    </p:spTree>
    <p:extLst>
      <p:ext uri="{BB962C8B-B14F-4D97-AF65-F5344CB8AC3E}">
        <p14:creationId xmlns:p14="http://schemas.microsoft.com/office/powerpoint/2010/main" val="6552917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223772" y="0"/>
            <a:ext cx="9692640" cy="1115502"/>
          </a:xfrm>
        </p:spPr>
        <p:txBody>
          <a:bodyPr>
            <a:normAutofit fontScale="90000"/>
          </a:bodyPr>
          <a:lstStyle/>
          <a:p>
            <a:pPr algn="ctr"/>
            <a:r>
              <a:rPr lang="fr-CH" dirty="0" smtClean="0">
                <a:latin typeface="Arial" panose="020B0604020202020204" pitchFamily="34" charset="0"/>
                <a:cs typeface="Arial" panose="020B0604020202020204" pitchFamily="34" charset="0"/>
              </a:rPr>
              <a:t>Rapport des vérificateurs des comptes</a:t>
            </a:r>
            <a:endParaRPr lang="fr-CH" sz="4000" dirty="0">
              <a:latin typeface="Arial" panose="020B0604020202020204" pitchFamily="34" charset="0"/>
              <a:cs typeface="Arial" panose="020B0604020202020204" pitchFamily="34" charset="0"/>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3171" y="5963412"/>
            <a:ext cx="1748122" cy="708405"/>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3171" y="5978402"/>
            <a:ext cx="1748122" cy="708405"/>
          </a:xfrm>
          <a:prstGeom prst="rect">
            <a:avLst/>
          </a:prstGeom>
        </p:spPr>
      </p:pic>
      <p:sp>
        <p:nvSpPr>
          <p:cNvPr id="6" name="Espace réservé du numéro de diapositive 5"/>
          <p:cNvSpPr>
            <a:spLocks noGrp="1"/>
          </p:cNvSpPr>
          <p:nvPr>
            <p:ph type="sldNum" sz="quarter" idx="12"/>
          </p:nvPr>
        </p:nvSpPr>
        <p:spPr/>
        <p:txBody>
          <a:bodyPr>
            <a:normAutofit lnSpcReduction="10000"/>
          </a:bodyPr>
          <a:lstStyle/>
          <a:p>
            <a:fld id="{4FAB73BC-B049-4115-A692-8D63A059BFB8}" type="slidenum">
              <a:rPr lang="en-US" smtClean="0"/>
              <a:pPr/>
              <a:t>18</a:t>
            </a:fld>
            <a:endParaRPr lang="en-US" dirty="0"/>
          </a:p>
        </p:txBody>
      </p:sp>
      <p:pic>
        <p:nvPicPr>
          <p:cNvPr id="9" name="Espace réservé du contenu 8"/>
          <p:cNvPicPr>
            <a:picLocks noGrp="1" noChangeAspect="1"/>
          </p:cNvPicPr>
          <p:nvPr>
            <p:ph idx="1"/>
          </p:nvPr>
        </p:nvPicPr>
        <p:blipFill>
          <a:blip r:embed="rId4"/>
          <a:stretch>
            <a:fillRect/>
          </a:stretch>
        </p:blipFill>
        <p:spPr>
          <a:xfrm>
            <a:off x="3116198" y="1241870"/>
            <a:ext cx="5773802" cy="5726670"/>
          </a:xfrm>
          <a:prstGeom prst="rect">
            <a:avLst/>
          </a:prstGeom>
        </p:spPr>
      </p:pic>
    </p:spTree>
    <p:extLst>
      <p:ext uri="{BB962C8B-B14F-4D97-AF65-F5344CB8AC3E}">
        <p14:creationId xmlns:p14="http://schemas.microsoft.com/office/powerpoint/2010/main" val="2322159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View">
  <a:themeElements>
    <a:clrScheme name="View">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View">
      <a:maj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7B713C7F-58B7-4AE9-B361-B13EB9EC4C0C}"/>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TM03457515[[fn=Vue]]</Template>
  <TotalTime>3433</TotalTime>
  <Words>1152</Words>
  <Application>Microsoft Office PowerPoint</Application>
  <PresentationFormat>Grand écran</PresentationFormat>
  <Paragraphs>166</Paragraphs>
  <Slides>18</Slides>
  <Notes>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18</vt:i4>
      </vt:variant>
    </vt:vector>
  </HeadingPairs>
  <TitlesOfParts>
    <vt:vector size="24" baseType="lpstr">
      <vt:lpstr>Arial</vt:lpstr>
      <vt:lpstr>Calibri</vt:lpstr>
      <vt:lpstr>Century Schoolbook</vt:lpstr>
      <vt:lpstr>Wingdings</vt:lpstr>
      <vt:lpstr>Wingdings 2</vt:lpstr>
      <vt:lpstr>View</vt:lpstr>
      <vt:lpstr>Rapport d’activité  Exercice 2022</vt:lpstr>
      <vt:lpstr>Message du Président</vt:lpstr>
      <vt:lpstr>Message du Président </vt:lpstr>
      <vt:lpstr>Message de la Directrice</vt:lpstr>
      <vt:lpstr>Message de la Directrice</vt:lpstr>
      <vt:lpstr>Message de la Directrice</vt:lpstr>
      <vt:lpstr>Rapport d’activité 2022</vt:lpstr>
      <vt:lpstr>Les Acacias en quelques chiffres</vt:lpstr>
      <vt:lpstr>Les Acacias en quelques chiffres</vt:lpstr>
      <vt:lpstr>Les Acacias en quelques chiffres</vt:lpstr>
      <vt:lpstr>Les Acacias en quelques chiffres</vt:lpstr>
      <vt:lpstr>Les Acacias en quelques chiffres</vt:lpstr>
      <vt:lpstr>Alzheimer, quand Martigny s’engage!</vt:lpstr>
      <vt:lpstr>Nouveauté</vt:lpstr>
      <vt:lpstr>Comptes de l’exercice 2022</vt:lpstr>
      <vt:lpstr>Comptes de l’exercice 2022</vt:lpstr>
      <vt:lpstr>Comptes de l’exercice 2022</vt:lpstr>
      <vt:lpstr>Rapport des vérificateurs des comptes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Accompagner une personne atteinte d’une démence rare :  un défi quotidien</dc:title>
  <dc:creator>Privé</dc:creator>
  <cp:lastModifiedBy>Compte Microsoft</cp:lastModifiedBy>
  <cp:revision>330</cp:revision>
  <cp:lastPrinted>2021-10-26T12:52:13Z</cp:lastPrinted>
  <dcterms:created xsi:type="dcterms:W3CDTF">2016-06-22T12:57:38Z</dcterms:created>
  <dcterms:modified xsi:type="dcterms:W3CDTF">2023-06-29T09:19:54Z</dcterms:modified>
</cp:coreProperties>
</file>