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1.xml" ContentType="application/vnd.openxmlformats-officedocument.themeOverr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2.xml" ContentType="application/vnd.openxmlformats-officedocument.themeOverr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3.xml" ContentType="application/vnd.openxmlformats-officedocument.themeOverr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4.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840" r:id="rId1"/>
  </p:sldMasterIdLst>
  <p:notesMasterIdLst>
    <p:notesMasterId r:id="rId22"/>
  </p:notesMasterIdLst>
  <p:handoutMasterIdLst>
    <p:handoutMasterId r:id="rId23"/>
  </p:handoutMasterIdLst>
  <p:sldIdLst>
    <p:sldId id="256" r:id="rId2"/>
    <p:sldId id="276" r:id="rId3"/>
    <p:sldId id="291" r:id="rId4"/>
    <p:sldId id="280" r:id="rId5"/>
    <p:sldId id="258" r:id="rId6"/>
    <p:sldId id="287" r:id="rId7"/>
    <p:sldId id="292" r:id="rId8"/>
    <p:sldId id="279" r:id="rId9"/>
    <p:sldId id="274" r:id="rId10"/>
    <p:sldId id="284" r:id="rId11"/>
    <p:sldId id="273" r:id="rId12"/>
    <p:sldId id="285" r:id="rId13"/>
    <p:sldId id="286" r:id="rId14"/>
    <p:sldId id="282" r:id="rId15"/>
    <p:sldId id="289" r:id="rId16"/>
    <p:sldId id="290" r:id="rId17"/>
    <p:sldId id="259" r:id="rId18"/>
    <p:sldId id="293" r:id="rId19"/>
    <p:sldId id="294" r:id="rId20"/>
    <p:sldId id="269" r:id="rId21"/>
  </p:sldIdLst>
  <p:sldSz cx="12192000" cy="6858000"/>
  <p:notesSz cx="6800850" cy="99329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9" userDrawn="1">
          <p15:clr>
            <a:srgbClr val="A4A3A4"/>
          </p15:clr>
        </p15:guide>
        <p15:guide id="2" pos="214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rivé" initials="P" lastIdx="1" clrIdx="0">
    <p:extLst>
      <p:ext uri="{19B8F6BF-5375-455C-9EA6-DF929625EA0E}">
        <p15:presenceInfo xmlns:p15="http://schemas.microsoft.com/office/powerpoint/2012/main" userId="Privé"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634" autoAdjust="0"/>
    <p:restoredTop sz="94660"/>
  </p:normalViewPr>
  <p:slideViewPr>
    <p:cSldViewPr snapToGrid="0">
      <p:cViewPr varScale="1">
        <p:scale>
          <a:sx n="100" d="100"/>
          <a:sy n="100" d="100"/>
        </p:scale>
        <p:origin x="72" y="366"/>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guide orient="horz" pos="3129"/>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oleObject" Target="../embeddings/oleObject3.bin"/></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oleObject" Target="../embeddings/oleObject4.bin"/></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oleObject" Target="../embeddings/oleObject5.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fr-CH"/>
              <a:t>Admissions / Départs</a:t>
            </a:r>
          </a:p>
          <a:p>
            <a:pPr>
              <a:defRPr/>
            </a:pPr>
            <a:r>
              <a:rPr lang="fr-CH"/>
              <a:t>Total</a:t>
            </a:r>
          </a:p>
        </c:rich>
      </c:tx>
      <c:layout>
        <c:manualLayout>
          <c:xMode val="edge"/>
          <c:yMode val="edge"/>
          <c:x val="0.32964566929133859"/>
          <c:y val="2.7777777777777776E-2"/>
        </c:manualLayout>
      </c:layout>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fr-FR"/>
        </a:p>
      </c:txPr>
    </c:title>
    <c:autoTitleDeleted val="0"/>
    <c:plotArea>
      <c:layout/>
      <c:barChart>
        <c:barDir val="col"/>
        <c:grouping val="clustered"/>
        <c:varyColors val="0"/>
        <c:ser>
          <c:idx val="0"/>
          <c:order val="0"/>
          <c:tx>
            <c:strRef>
              <c:f>'Admissions-départs'!$A$40</c:f>
              <c:strCache>
                <c:ptCount val="1"/>
                <c:pt idx="0">
                  <c:v>Admissions</c:v>
                </c:pt>
              </c:strCache>
            </c:strRef>
          </c:tx>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numRef>
              <c:f>'Admissions-départs'!$B$39:$G$39</c:f>
              <c:numCache>
                <c:formatCode>General</c:formatCode>
                <c:ptCount val="6"/>
                <c:pt idx="0">
                  <c:v>2015</c:v>
                </c:pt>
                <c:pt idx="1">
                  <c:v>2016</c:v>
                </c:pt>
                <c:pt idx="2">
                  <c:v>2017</c:v>
                </c:pt>
                <c:pt idx="3">
                  <c:v>2018</c:v>
                </c:pt>
                <c:pt idx="4">
                  <c:v>2019</c:v>
                </c:pt>
                <c:pt idx="5">
                  <c:v>2020</c:v>
                </c:pt>
              </c:numCache>
            </c:numRef>
          </c:cat>
          <c:val>
            <c:numRef>
              <c:f>'Admissions-départs'!$B$40:$G$40</c:f>
              <c:numCache>
                <c:formatCode>General</c:formatCode>
                <c:ptCount val="6"/>
                <c:pt idx="0">
                  <c:v>21</c:v>
                </c:pt>
                <c:pt idx="1">
                  <c:v>19</c:v>
                </c:pt>
                <c:pt idx="2">
                  <c:v>17</c:v>
                </c:pt>
                <c:pt idx="3">
                  <c:v>26</c:v>
                </c:pt>
                <c:pt idx="4">
                  <c:v>9</c:v>
                </c:pt>
                <c:pt idx="5">
                  <c:v>1</c:v>
                </c:pt>
              </c:numCache>
            </c:numRef>
          </c:val>
        </c:ser>
        <c:ser>
          <c:idx val="1"/>
          <c:order val="1"/>
          <c:tx>
            <c:strRef>
              <c:f>'Admissions-départs'!$A$41</c:f>
              <c:strCache>
                <c:ptCount val="1"/>
                <c:pt idx="0">
                  <c:v>Départs</c:v>
                </c:pt>
              </c:strCache>
            </c:strRef>
          </c:tx>
          <c:spPr>
            <a:solidFill>
              <a:schemeClr val="accent2">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numRef>
              <c:f>'Admissions-départs'!$B$39:$G$39</c:f>
              <c:numCache>
                <c:formatCode>General</c:formatCode>
                <c:ptCount val="6"/>
                <c:pt idx="0">
                  <c:v>2015</c:v>
                </c:pt>
                <c:pt idx="1">
                  <c:v>2016</c:v>
                </c:pt>
                <c:pt idx="2">
                  <c:v>2017</c:v>
                </c:pt>
                <c:pt idx="3">
                  <c:v>2018</c:v>
                </c:pt>
                <c:pt idx="4">
                  <c:v>2019</c:v>
                </c:pt>
                <c:pt idx="5">
                  <c:v>2020</c:v>
                </c:pt>
              </c:numCache>
            </c:numRef>
          </c:cat>
          <c:val>
            <c:numRef>
              <c:f>'Admissions-départs'!$B$41:$G$41</c:f>
              <c:numCache>
                <c:formatCode>General</c:formatCode>
                <c:ptCount val="6"/>
                <c:pt idx="0">
                  <c:v>10</c:v>
                </c:pt>
                <c:pt idx="1">
                  <c:v>14</c:v>
                </c:pt>
                <c:pt idx="2">
                  <c:v>16</c:v>
                </c:pt>
                <c:pt idx="3">
                  <c:v>19</c:v>
                </c:pt>
                <c:pt idx="4">
                  <c:v>14</c:v>
                </c:pt>
                <c:pt idx="5">
                  <c:v>8</c:v>
                </c:pt>
              </c:numCache>
            </c:numRef>
          </c:val>
        </c:ser>
        <c:dLbls>
          <c:dLblPos val="inEnd"/>
          <c:showLegendKey val="0"/>
          <c:showVal val="1"/>
          <c:showCatName val="0"/>
          <c:showSerName val="0"/>
          <c:showPercent val="0"/>
          <c:showBubbleSize val="0"/>
        </c:dLbls>
        <c:gapWidth val="65"/>
        <c:axId val="287876944"/>
        <c:axId val="363819696"/>
      </c:barChart>
      <c:catAx>
        <c:axId val="287876944"/>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fr-FR"/>
          </a:p>
        </c:txPr>
        <c:crossAx val="363819696"/>
        <c:crosses val="autoZero"/>
        <c:auto val="1"/>
        <c:lblAlgn val="ctr"/>
        <c:lblOffset val="100"/>
        <c:noMultiLvlLbl val="0"/>
      </c:catAx>
      <c:valAx>
        <c:axId val="363819696"/>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287876944"/>
        <c:crosses val="autoZero"/>
        <c:crossBetween val="between"/>
      </c:valAx>
      <c:spPr>
        <a:noFill/>
        <a:ln>
          <a:noFill/>
        </a:ln>
        <a:effectLst/>
      </c:spPr>
    </c:plotArea>
    <c:legend>
      <c:legendPos val="b"/>
      <c:layout/>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fr-FR"/>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fr-F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en-US"/>
              <a:t>Nombre de journées par année</a:t>
            </a:r>
          </a:p>
        </c:rich>
      </c:tx>
      <c:layout/>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fr-FR"/>
        </a:p>
      </c:txPr>
    </c:title>
    <c:autoTitleDeleted val="0"/>
    <c:plotArea>
      <c:layout/>
      <c:barChart>
        <c:barDir val="col"/>
        <c:grouping val="clustered"/>
        <c:varyColors val="0"/>
        <c:ser>
          <c:idx val="0"/>
          <c:order val="0"/>
          <c:spPr>
            <a:solidFill>
              <a:schemeClr val="accent1">
                <a:alpha val="85000"/>
              </a:schemeClr>
            </a:solidFill>
            <a:ln w="9525" cap="flat" cmpd="sng" algn="ctr">
              <a:solidFill>
                <a:schemeClr val="lt1">
                  <a:alpha val="50000"/>
                </a:schemeClr>
              </a:solidFill>
              <a:round/>
            </a:ln>
            <a:effectLst/>
          </c:spPr>
          <c:invertIfNegative val="0"/>
          <c:dLbls>
            <c:dLbl>
              <c:idx val="5"/>
              <c:layout/>
              <c:tx>
                <c:rich>
                  <a:bodyPr/>
                  <a:lstStyle/>
                  <a:p>
                    <a:r>
                      <a:rPr lang="en-US" dirty="0" smtClean="0"/>
                      <a:t>1706</a:t>
                    </a:r>
                  </a:p>
                </c:rich>
              </c:tx>
              <c:dLblPos val="inEnd"/>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numRef>
              <c:f>'Admissions-départs'!$C$46:$H$46</c:f>
              <c:numCache>
                <c:formatCode>General</c:formatCode>
                <c:ptCount val="6"/>
                <c:pt idx="0">
                  <c:v>2015</c:v>
                </c:pt>
                <c:pt idx="1">
                  <c:v>2016</c:v>
                </c:pt>
                <c:pt idx="2">
                  <c:v>2017</c:v>
                </c:pt>
                <c:pt idx="3">
                  <c:v>2018</c:v>
                </c:pt>
                <c:pt idx="4">
                  <c:v>2019</c:v>
                </c:pt>
                <c:pt idx="5">
                  <c:v>2020</c:v>
                </c:pt>
              </c:numCache>
            </c:numRef>
          </c:cat>
          <c:val>
            <c:numRef>
              <c:f>'Admissions-départs'!$C$47:$H$47</c:f>
              <c:numCache>
                <c:formatCode>General</c:formatCode>
                <c:ptCount val="6"/>
                <c:pt idx="0">
                  <c:v>1008</c:v>
                </c:pt>
                <c:pt idx="1">
                  <c:v>1966</c:v>
                </c:pt>
                <c:pt idx="2">
                  <c:v>2217</c:v>
                </c:pt>
                <c:pt idx="3">
                  <c:v>2450</c:v>
                </c:pt>
                <c:pt idx="4">
                  <c:v>2689</c:v>
                </c:pt>
                <c:pt idx="5">
                  <c:v>1706.5</c:v>
                </c:pt>
              </c:numCache>
            </c:numRef>
          </c:val>
        </c:ser>
        <c:dLbls>
          <c:dLblPos val="inEnd"/>
          <c:showLegendKey val="0"/>
          <c:showVal val="1"/>
          <c:showCatName val="0"/>
          <c:showSerName val="0"/>
          <c:showPercent val="0"/>
          <c:showBubbleSize val="0"/>
        </c:dLbls>
        <c:gapWidth val="65"/>
        <c:axId val="363815776"/>
        <c:axId val="363813816"/>
      </c:barChart>
      <c:catAx>
        <c:axId val="363815776"/>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fr-FR"/>
          </a:p>
        </c:txPr>
        <c:crossAx val="363813816"/>
        <c:crosses val="autoZero"/>
        <c:auto val="1"/>
        <c:lblAlgn val="ctr"/>
        <c:lblOffset val="100"/>
        <c:noMultiLvlLbl val="0"/>
      </c:catAx>
      <c:valAx>
        <c:axId val="363813816"/>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363815776"/>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fr-FR"/>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fr-CH"/>
              <a:t>Nombre de journées d'absence</a:t>
            </a:r>
          </a:p>
        </c:rich>
      </c:tx>
      <c:layout/>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fr-FR"/>
        </a:p>
      </c:txPr>
    </c:title>
    <c:autoTitleDeleted val="0"/>
    <c:plotArea>
      <c:layout/>
      <c:barChart>
        <c:barDir val="col"/>
        <c:grouping val="clustered"/>
        <c:varyColors val="0"/>
        <c:ser>
          <c:idx val="1"/>
          <c:order val="1"/>
          <c:tx>
            <c:strRef>
              <c:f>'Absences - Présences'!$A$15</c:f>
              <c:strCache>
                <c:ptCount val="1"/>
                <c:pt idx="0">
                  <c:v>Total journées</c:v>
                </c:pt>
              </c:strCache>
            </c:strRef>
          </c:tx>
          <c:spPr>
            <a:solidFill>
              <a:schemeClr val="accent2">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numRef>
              <c:f>'Absences - Présences'!$B$13:$G$13</c:f>
              <c:numCache>
                <c:formatCode>General</c:formatCode>
                <c:ptCount val="6"/>
                <c:pt idx="0">
                  <c:v>2015</c:v>
                </c:pt>
                <c:pt idx="1">
                  <c:v>2016</c:v>
                </c:pt>
                <c:pt idx="2">
                  <c:v>2017</c:v>
                </c:pt>
                <c:pt idx="3">
                  <c:v>2018</c:v>
                </c:pt>
                <c:pt idx="4">
                  <c:v>2019</c:v>
                </c:pt>
                <c:pt idx="5">
                  <c:v>2020</c:v>
                </c:pt>
              </c:numCache>
            </c:numRef>
          </c:cat>
          <c:val>
            <c:numRef>
              <c:f>'Absences - Présences'!$B$15:$G$15</c:f>
              <c:numCache>
                <c:formatCode>General</c:formatCode>
                <c:ptCount val="6"/>
                <c:pt idx="0">
                  <c:v>183</c:v>
                </c:pt>
                <c:pt idx="1">
                  <c:v>209</c:v>
                </c:pt>
                <c:pt idx="2">
                  <c:v>206</c:v>
                </c:pt>
                <c:pt idx="3">
                  <c:v>368</c:v>
                </c:pt>
                <c:pt idx="4">
                  <c:v>330</c:v>
                </c:pt>
                <c:pt idx="5">
                  <c:v>832.5</c:v>
                </c:pt>
              </c:numCache>
            </c:numRef>
          </c:val>
        </c:ser>
        <c:dLbls>
          <c:dLblPos val="inEnd"/>
          <c:showLegendKey val="0"/>
          <c:showVal val="1"/>
          <c:showCatName val="0"/>
          <c:showSerName val="0"/>
          <c:showPercent val="0"/>
          <c:showBubbleSize val="0"/>
        </c:dLbls>
        <c:gapWidth val="65"/>
        <c:axId val="363818128"/>
        <c:axId val="363814600"/>
        <c:extLst>
          <c:ext xmlns:c15="http://schemas.microsoft.com/office/drawing/2012/chart" uri="{02D57815-91ED-43cb-92C2-25804820EDAC}">
            <c15:filteredBarSeries>
              <c15:ser>
                <c:idx val="0"/>
                <c:order val="0"/>
                <c:tx>
                  <c:strRef>
                    <c:extLst>
                      <c:ext uri="{02D57815-91ED-43cb-92C2-25804820EDAC}">
                        <c15:formulaRef>
                          <c15:sqref>'Absences - Présences'!$A$14</c15:sqref>
                        </c15:formulaRef>
                      </c:ext>
                    </c:extLst>
                    <c:strCache>
                      <c:ptCount val="1"/>
                    </c:strCache>
                  </c:strRef>
                </c:tx>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uri="{CE6537A1-D6FC-4f65-9D91-7224C49458BB}">
                      <c15:showLeaderLines val="1"/>
                      <c15:leaderLines>
                        <c:spPr>
                          <a:ln w="9525">
                            <a:solidFill>
                              <a:schemeClr val="dk1">
                                <a:lumMod val="50000"/>
                                <a:lumOff val="50000"/>
                              </a:schemeClr>
                            </a:solidFill>
                          </a:ln>
                          <a:effectLst/>
                        </c:spPr>
                      </c15:leaderLines>
                    </c:ext>
                  </c:extLst>
                </c:dLbls>
                <c:cat>
                  <c:numRef>
                    <c:extLst>
                      <c:ext uri="{02D57815-91ED-43cb-92C2-25804820EDAC}">
                        <c15:formulaRef>
                          <c15:sqref>'Absences - Présences'!$B$13:$G$13</c15:sqref>
                        </c15:formulaRef>
                      </c:ext>
                    </c:extLst>
                    <c:numCache>
                      <c:formatCode>General</c:formatCode>
                      <c:ptCount val="6"/>
                      <c:pt idx="0">
                        <c:v>2015</c:v>
                      </c:pt>
                      <c:pt idx="1">
                        <c:v>2016</c:v>
                      </c:pt>
                      <c:pt idx="2">
                        <c:v>2017</c:v>
                      </c:pt>
                      <c:pt idx="3">
                        <c:v>2018</c:v>
                      </c:pt>
                      <c:pt idx="4">
                        <c:v>2019</c:v>
                      </c:pt>
                      <c:pt idx="5">
                        <c:v>2020</c:v>
                      </c:pt>
                    </c:numCache>
                  </c:numRef>
                </c:cat>
                <c:val>
                  <c:numRef>
                    <c:extLst>
                      <c:ext uri="{02D57815-91ED-43cb-92C2-25804820EDAC}">
                        <c15:formulaRef>
                          <c15:sqref>'Absences - Présences'!$B$14:$G$14</c15:sqref>
                        </c15:formulaRef>
                      </c:ext>
                    </c:extLst>
                    <c:numCache>
                      <c:formatCode>General</c:formatCode>
                      <c:ptCount val="6"/>
                    </c:numCache>
                  </c:numRef>
                </c:val>
              </c15:ser>
            </c15:filteredBarSeries>
          </c:ext>
        </c:extLst>
      </c:barChart>
      <c:catAx>
        <c:axId val="363818128"/>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fr-FR"/>
          </a:p>
        </c:txPr>
        <c:crossAx val="363814600"/>
        <c:crosses val="autoZero"/>
        <c:auto val="1"/>
        <c:lblAlgn val="ctr"/>
        <c:lblOffset val="100"/>
        <c:noMultiLvlLbl val="0"/>
      </c:catAx>
      <c:valAx>
        <c:axId val="363814600"/>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363818128"/>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fr-FR"/>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fr-CH" sz="2000" dirty="0"/>
              <a:t>Journées</a:t>
            </a:r>
            <a:r>
              <a:rPr lang="fr-CH" sz="2000" baseline="0" dirty="0"/>
              <a:t> Acacias / Interventions domicile 2020</a:t>
            </a:r>
            <a:endParaRPr lang="fr-CH" sz="2000" dirty="0"/>
          </a:p>
        </c:rich>
      </c:tx>
      <c:layout/>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fr-FR"/>
        </a:p>
      </c:txPr>
    </c:title>
    <c:autoTitleDeleted val="0"/>
    <c:plotArea>
      <c:layout/>
      <c:barChart>
        <c:barDir val="col"/>
        <c:grouping val="clustered"/>
        <c:varyColors val="0"/>
        <c:ser>
          <c:idx val="0"/>
          <c:order val="0"/>
          <c:tx>
            <c:strRef>
              <c:f>'Absences - Présences'!$C$76</c:f>
              <c:strCache>
                <c:ptCount val="1"/>
                <c:pt idx="0">
                  <c:v>Journées présences Acacias</c:v>
                </c:pt>
              </c:strCache>
            </c:strRef>
          </c:tx>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'Absences - Présences'!$B$77:$B$88</c:f>
              <c:strCache>
                <c:ptCount val="12"/>
                <c:pt idx="0">
                  <c:v>Janvier</c:v>
                </c:pt>
                <c:pt idx="1">
                  <c:v>Février</c:v>
                </c:pt>
                <c:pt idx="2">
                  <c:v>Mars</c:v>
                </c:pt>
                <c:pt idx="3">
                  <c:v>Avril</c:v>
                </c:pt>
                <c:pt idx="4">
                  <c:v>Mai</c:v>
                </c:pt>
                <c:pt idx="5">
                  <c:v>Juin</c:v>
                </c:pt>
                <c:pt idx="6">
                  <c:v>Juillet</c:v>
                </c:pt>
                <c:pt idx="7">
                  <c:v>Août</c:v>
                </c:pt>
                <c:pt idx="8">
                  <c:v>Septembre</c:v>
                </c:pt>
                <c:pt idx="9">
                  <c:v>Octobre</c:v>
                </c:pt>
                <c:pt idx="10">
                  <c:v>Novembre</c:v>
                </c:pt>
                <c:pt idx="11">
                  <c:v>Décembre</c:v>
                </c:pt>
              </c:strCache>
            </c:strRef>
          </c:cat>
          <c:val>
            <c:numRef>
              <c:f>'Absences - Présences'!$C$77:$C$88</c:f>
              <c:numCache>
                <c:formatCode>General</c:formatCode>
                <c:ptCount val="12"/>
                <c:pt idx="0">
                  <c:v>250</c:v>
                </c:pt>
                <c:pt idx="1">
                  <c:v>229</c:v>
                </c:pt>
                <c:pt idx="2">
                  <c:v>142</c:v>
                </c:pt>
                <c:pt idx="3">
                  <c:v>48</c:v>
                </c:pt>
                <c:pt idx="4">
                  <c:v>50</c:v>
                </c:pt>
                <c:pt idx="5">
                  <c:v>105</c:v>
                </c:pt>
                <c:pt idx="6">
                  <c:v>173</c:v>
                </c:pt>
                <c:pt idx="7">
                  <c:v>173.5</c:v>
                </c:pt>
                <c:pt idx="8">
                  <c:v>183</c:v>
                </c:pt>
                <c:pt idx="9">
                  <c:v>183</c:v>
                </c:pt>
                <c:pt idx="10">
                  <c:v>54</c:v>
                </c:pt>
                <c:pt idx="11">
                  <c:v>116</c:v>
                </c:pt>
              </c:numCache>
            </c:numRef>
          </c:val>
        </c:ser>
        <c:ser>
          <c:idx val="1"/>
          <c:order val="1"/>
          <c:tx>
            <c:strRef>
              <c:f>'Absences - Présences'!$D$76</c:f>
              <c:strCache>
                <c:ptCount val="1"/>
                <c:pt idx="0">
                  <c:v>Interventions domicile</c:v>
                </c:pt>
              </c:strCache>
            </c:strRef>
          </c:tx>
          <c:spPr>
            <a:solidFill>
              <a:schemeClr val="accent2">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'Absences - Présences'!$B$77:$B$88</c:f>
              <c:strCache>
                <c:ptCount val="12"/>
                <c:pt idx="0">
                  <c:v>Janvier</c:v>
                </c:pt>
                <c:pt idx="1">
                  <c:v>Février</c:v>
                </c:pt>
                <c:pt idx="2">
                  <c:v>Mars</c:v>
                </c:pt>
                <c:pt idx="3">
                  <c:v>Avril</c:v>
                </c:pt>
                <c:pt idx="4">
                  <c:v>Mai</c:v>
                </c:pt>
                <c:pt idx="5">
                  <c:v>Juin</c:v>
                </c:pt>
                <c:pt idx="6">
                  <c:v>Juillet</c:v>
                </c:pt>
                <c:pt idx="7">
                  <c:v>Août</c:v>
                </c:pt>
                <c:pt idx="8">
                  <c:v>Septembre</c:v>
                </c:pt>
                <c:pt idx="9">
                  <c:v>Octobre</c:v>
                </c:pt>
                <c:pt idx="10">
                  <c:v>Novembre</c:v>
                </c:pt>
                <c:pt idx="11">
                  <c:v>Décembre</c:v>
                </c:pt>
              </c:strCache>
            </c:strRef>
          </c:cat>
          <c:val>
            <c:numRef>
              <c:f>'Absences - Présences'!$D$77:$D$88</c:f>
              <c:numCache>
                <c:formatCode>General</c:formatCode>
                <c:ptCount val="12"/>
                <c:pt idx="0">
                  <c:v>0</c:v>
                </c:pt>
                <c:pt idx="1">
                  <c:v>0</c:v>
                </c:pt>
                <c:pt idx="2">
                  <c:v>33</c:v>
                </c:pt>
                <c:pt idx="3">
                  <c:v>89</c:v>
                </c:pt>
                <c:pt idx="4">
                  <c:v>77</c:v>
                </c:pt>
                <c:pt idx="5">
                  <c:v>47</c:v>
                </c:pt>
                <c:pt idx="6">
                  <c:v>29</c:v>
                </c:pt>
                <c:pt idx="7">
                  <c:v>10</c:v>
                </c:pt>
                <c:pt idx="8">
                  <c:v>0</c:v>
                </c:pt>
                <c:pt idx="9">
                  <c:v>0</c:v>
                </c:pt>
                <c:pt idx="10">
                  <c:v>79</c:v>
                </c:pt>
                <c:pt idx="11">
                  <c:v>25</c:v>
                </c:pt>
              </c:numCache>
            </c:numRef>
          </c:val>
        </c:ser>
        <c:dLbls>
          <c:dLblPos val="inEnd"/>
          <c:showLegendKey val="0"/>
          <c:showVal val="1"/>
          <c:showCatName val="0"/>
          <c:showSerName val="0"/>
          <c:showPercent val="0"/>
          <c:showBubbleSize val="0"/>
        </c:dLbls>
        <c:gapWidth val="65"/>
        <c:axId val="363814992"/>
        <c:axId val="363816168"/>
      </c:barChart>
      <c:catAx>
        <c:axId val="363814992"/>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fr-FR"/>
          </a:p>
        </c:txPr>
        <c:crossAx val="363816168"/>
        <c:crosses val="autoZero"/>
        <c:auto val="1"/>
        <c:lblAlgn val="ctr"/>
        <c:lblOffset val="100"/>
        <c:noMultiLvlLbl val="0"/>
      </c:catAx>
      <c:valAx>
        <c:axId val="363816168"/>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363814992"/>
        <c:crosses val="autoZero"/>
        <c:crossBetween val="between"/>
      </c:valAx>
      <c:spPr>
        <a:noFill/>
        <a:ln>
          <a:noFill/>
        </a:ln>
        <a:effectLst/>
      </c:spPr>
    </c:plotArea>
    <c:legend>
      <c:legendPos val="b"/>
      <c:layout/>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fr-FR"/>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fr-FR"/>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fr-CH"/>
              <a:t>Profil soignant - EPT soins</a:t>
            </a:r>
          </a:p>
        </c:rich>
      </c:tx>
      <c:layout/>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fr-FR"/>
        </a:p>
      </c:txPr>
    </c:title>
    <c:autoTitleDeleted val="0"/>
    <c:plotArea>
      <c:layout>
        <c:manualLayout>
          <c:layoutTarget val="inner"/>
          <c:xMode val="edge"/>
          <c:yMode val="edge"/>
          <c:x val="1.1747815804844216E-3"/>
          <c:y val="0.1654540974724738"/>
          <c:w val="0.96749168821573694"/>
          <c:h val="0.74301812454008398"/>
        </c:manualLayout>
      </c:layout>
      <c:barChart>
        <c:barDir val="col"/>
        <c:grouping val="clustered"/>
        <c:varyColors val="0"/>
        <c:ser>
          <c:idx val="0"/>
          <c:order val="0"/>
          <c:tx>
            <c:strRef>
              <c:f>Dotation!$C$4</c:f>
              <c:strCache>
                <c:ptCount val="1"/>
                <c:pt idx="0">
                  <c:v>2015</c:v>
                </c:pt>
              </c:strCache>
            </c:strRef>
          </c:tx>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Dotation!$B$5:$B$8</c:f>
              <c:strCache>
                <c:ptCount val="4"/>
                <c:pt idx="0">
                  <c:v>Cat. 1</c:v>
                </c:pt>
                <c:pt idx="1">
                  <c:v>Cat. 2</c:v>
                </c:pt>
                <c:pt idx="2">
                  <c:v>Cat.3</c:v>
                </c:pt>
                <c:pt idx="3">
                  <c:v>Total </c:v>
                </c:pt>
              </c:strCache>
            </c:strRef>
          </c:cat>
          <c:val>
            <c:numRef>
              <c:f>Dotation!$C$5:$C$8</c:f>
              <c:numCache>
                <c:formatCode>General</c:formatCode>
                <c:ptCount val="4"/>
                <c:pt idx="0">
                  <c:v>0.46</c:v>
                </c:pt>
                <c:pt idx="1">
                  <c:v>0.93</c:v>
                </c:pt>
                <c:pt idx="2">
                  <c:v>1.39</c:v>
                </c:pt>
                <c:pt idx="3">
                  <c:v>2.78</c:v>
                </c:pt>
              </c:numCache>
            </c:numRef>
          </c:val>
        </c:ser>
        <c:ser>
          <c:idx val="1"/>
          <c:order val="1"/>
          <c:tx>
            <c:strRef>
              <c:f>Dotation!$D$4</c:f>
              <c:strCache>
                <c:ptCount val="1"/>
                <c:pt idx="0">
                  <c:v>2016</c:v>
                </c:pt>
              </c:strCache>
            </c:strRef>
          </c:tx>
          <c:spPr>
            <a:solidFill>
              <a:schemeClr val="accent2">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Dotation!$B$5:$B$8</c:f>
              <c:strCache>
                <c:ptCount val="4"/>
                <c:pt idx="0">
                  <c:v>Cat. 1</c:v>
                </c:pt>
                <c:pt idx="1">
                  <c:v>Cat. 2</c:v>
                </c:pt>
                <c:pt idx="2">
                  <c:v>Cat.3</c:v>
                </c:pt>
                <c:pt idx="3">
                  <c:v>Total </c:v>
                </c:pt>
              </c:strCache>
            </c:strRef>
          </c:cat>
          <c:val>
            <c:numRef>
              <c:f>Dotation!$D$5:$D$8</c:f>
              <c:numCache>
                <c:formatCode>General</c:formatCode>
                <c:ptCount val="4"/>
                <c:pt idx="0">
                  <c:v>0.6</c:v>
                </c:pt>
                <c:pt idx="1">
                  <c:v>1.31</c:v>
                </c:pt>
                <c:pt idx="2">
                  <c:v>1.27</c:v>
                </c:pt>
                <c:pt idx="3">
                  <c:v>3.18</c:v>
                </c:pt>
              </c:numCache>
            </c:numRef>
          </c:val>
        </c:ser>
        <c:ser>
          <c:idx val="2"/>
          <c:order val="2"/>
          <c:tx>
            <c:strRef>
              <c:f>Dotation!$E$4</c:f>
              <c:strCache>
                <c:ptCount val="1"/>
                <c:pt idx="0">
                  <c:v>2017</c:v>
                </c:pt>
              </c:strCache>
            </c:strRef>
          </c:tx>
          <c:spPr>
            <a:solidFill>
              <a:schemeClr val="accent3">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Dotation!$B$5:$B$8</c:f>
              <c:strCache>
                <c:ptCount val="4"/>
                <c:pt idx="0">
                  <c:v>Cat. 1</c:v>
                </c:pt>
                <c:pt idx="1">
                  <c:v>Cat. 2</c:v>
                </c:pt>
                <c:pt idx="2">
                  <c:v>Cat.3</c:v>
                </c:pt>
                <c:pt idx="3">
                  <c:v>Total </c:v>
                </c:pt>
              </c:strCache>
            </c:strRef>
          </c:cat>
          <c:val>
            <c:numRef>
              <c:f>Dotation!$E$5:$E$8</c:f>
              <c:numCache>
                <c:formatCode>General</c:formatCode>
                <c:ptCount val="4"/>
                <c:pt idx="0">
                  <c:v>1.05</c:v>
                </c:pt>
                <c:pt idx="1">
                  <c:v>2.0499999999999998</c:v>
                </c:pt>
                <c:pt idx="2">
                  <c:v>0.54</c:v>
                </c:pt>
                <c:pt idx="3">
                  <c:v>3.6399999999999997</c:v>
                </c:pt>
              </c:numCache>
            </c:numRef>
          </c:val>
        </c:ser>
        <c:ser>
          <c:idx val="3"/>
          <c:order val="3"/>
          <c:tx>
            <c:strRef>
              <c:f>Dotation!$F$4</c:f>
              <c:strCache>
                <c:ptCount val="1"/>
                <c:pt idx="0">
                  <c:v>2018</c:v>
                </c:pt>
              </c:strCache>
            </c:strRef>
          </c:tx>
          <c:spPr>
            <a:solidFill>
              <a:schemeClr val="accent4">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Dotation!$B$5:$B$8</c:f>
              <c:strCache>
                <c:ptCount val="4"/>
                <c:pt idx="0">
                  <c:v>Cat. 1</c:v>
                </c:pt>
                <c:pt idx="1">
                  <c:v>Cat. 2</c:v>
                </c:pt>
                <c:pt idx="2">
                  <c:v>Cat.3</c:v>
                </c:pt>
                <c:pt idx="3">
                  <c:v>Total </c:v>
                </c:pt>
              </c:strCache>
            </c:strRef>
          </c:cat>
          <c:val>
            <c:numRef>
              <c:f>Dotation!$F$5:$F$8</c:f>
              <c:numCache>
                <c:formatCode>0.00</c:formatCode>
                <c:ptCount val="4"/>
                <c:pt idx="0">
                  <c:v>1.395278445118773</c:v>
                </c:pt>
                <c:pt idx="1">
                  <c:v>2.2000000000000002</c:v>
                </c:pt>
                <c:pt idx="2">
                  <c:v>0.89254503158658938</c:v>
                </c:pt>
                <c:pt idx="3">
                  <c:v>4.4878234767053629</c:v>
                </c:pt>
              </c:numCache>
            </c:numRef>
          </c:val>
        </c:ser>
        <c:ser>
          <c:idx val="4"/>
          <c:order val="4"/>
          <c:tx>
            <c:strRef>
              <c:f>Dotation!$G$4</c:f>
              <c:strCache>
                <c:ptCount val="1"/>
                <c:pt idx="0">
                  <c:v>2019</c:v>
                </c:pt>
              </c:strCache>
            </c:strRef>
          </c:tx>
          <c:spPr>
            <a:solidFill>
              <a:schemeClr val="accent5">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Dotation!$B$5:$B$8</c:f>
              <c:strCache>
                <c:ptCount val="4"/>
                <c:pt idx="0">
                  <c:v>Cat. 1</c:v>
                </c:pt>
                <c:pt idx="1">
                  <c:v>Cat. 2</c:v>
                </c:pt>
                <c:pt idx="2">
                  <c:v>Cat.3</c:v>
                </c:pt>
                <c:pt idx="3">
                  <c:v>Total </c:v>
                </c:pt>
              </c:strCache>
            </c:strRef>
          </c:cat>
          <c:val>
            <c:numRef>
              <c:f>Dotation!$G$5:$G$8</c:f>
              <c:numCache>
                <c:formatCode>General</c:formatCode>
                <c:ptCount val="4"/>
                <c:pt idx="0">
                  <c:v>1.94</c:v>
                </c:pt>
                <c:pt idx="1">
                  <c:v>1.9</c:v>
                </c:pt>
                <c:pt idx="2">
                  <c:v>1.26</c:v>
                </c:pt>
                <c:pt idx="3">
                  <c:v>5.0999999999999996</c:v>
                </c:pt>
              </c:numCache>
            </c:numRef>
          </c:val>
        </c:ser>
        <c:ser>
          <c:idx val="5"/>
          <c:order val="5"/>
          <c:tx>
            <c:strRef>
              <c:f>Dotation!$H$4</c:f>
              <c:strCache>
                <c:ptCount val="1"/>
                <c:pt idx="0">
                  <c:v>2020</c:v>
                </c:pt>
              </c:strCache>
            </c:strRef>
          </c:tx>
          <c:spPr>
            <a:solidFill>
              <a:schemeClr val="accent6">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Dotation!$B$5:$B$8</c:f>
              <c:strCache>
                <c:ptCount val="4"/>
                <c:pt idx="0">
                  <c:v>Cat. 1</c:v>
                </c:pt>
                <c:pt idx="1">
                  <c:v>Cat. 2</c:v>
                </c:pt>
                <c:pt idx="2">
                  <c:v>Cat.3</c:v>
                </c:pt>
                <c:pt idx="3">
                  <c:v>Total </c:v>
                </c:pt>
              </c:strCache>
            </c:strRef>
          </c:cat>
          <c:val>
            <c:numRef>
              <c:f>Dotation!$H$5:$H$8</c:f>
              <c:numCache>
                <c:formatCode>General</c:formatCode>
                <c:ptCount val="4"/>
                <c:pt idx="0">
                  <c:v>1.8</c:v>
                </c:pt>
                <c:pt idx="1">
                  <c:v>1.68</c:v>
                </c:pt>
                <c:pt idx="2">
                  <c:v>1.45</c:v>
                </c:pt>
                <c:pt idx="3">
                  <c:v>4.95</c:v>
                </c:pt>
              </c:numCache>
            </c:numRef>
          </c:val>
        </c:ser>
        <c:dLbls>
          <c:dLblPos val="inEnd"/>
          <c:showLegendKey val="0"/>
          <c:showVal val="1"/>
          <c:showCatName val="0"/>
          <c:showSerName val="0"/>
          <c:showPercent val="0"/>
          <c:showBubbleSize val="0"/>
        </c:dLbls>
        <c:gapWidth val="65"/>
        <c:axId val="363815384"/>
        <c:axId val="363817344"/>
      </c:barChart>
      <c:catAx>
        <c:axId val="363815384"/>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fr-FR"/>
          </a:p>
        </c:txPr>
        <c:crossAx val="363817344"/>
        <c:crosses val="autoZero"/>
        <c:auto val="1"/>
        <c:lblAlgn val="ctr"/>
        <c:lblOffset val="100"/>
        <c:noMultiLvlLbl val="0"/>
      </c:catAx>
      <c:valAx>
        <c:axId val="363817344"/>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363815384"/>
        <c:crosses val="autoZero"/>
        <c:crossBetween val="between"/>
      </c:valAx>
      <c:spPr>
        <a:noFill/>
        <a:ln>
          <a:noFill/>
        </a:ln>
        <a:effectLst/>
      </c:spPr>
    </c:plotArea>
    <c:legend>
      <c:legendPos val="b"/>
      <c:layout/>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fr-FR"/>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fr-FR"/>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7035" cy="498374"/>
          </a:xfrm>
          <a:prstGeom prst="rect">
            <a:avLst/>
          </a:prstGeom>
        </p:spPr>
        <p:txBody>
          <a:bodyPr vert="horz" lIns="91440" tIns="45720" rIns="91440" bIns="45720" rtlCol="0"/>
          <a:lstStyle>
            <a:lvl1pPr algn="l">
              <a:defRPr sz="1200"/>
            </a:lvl1pPr>
          </a:lstStyle>
          <a:p>
            <a:endParaRPr lang="fr-CH"/>
          </a:p>
        </p:txBody>
      </p:sp>
      <p:sp>
        <p:nvSpPr>
          <p:cNvPr id="3" name="Espace réservé de la date 2"/>
          <p:cNvSpPr>
            <a:spLocks noGrp="1"/>
          </p:cNvSpPr>
          <p:nvPr>
            <p:ph type="dt" sz="quarter" idx="1"/>
          </p:nvPr>
        </p:nvSpPr>
        <p:spPr>
          <a:xfrm>
            <a:off x="3852241" y="0"/>
            <a:ext cx="2947035" cy="498374"/>
          </a:xfrm>
          <a:prstGeom prst="rect">
            <a:avLst/>
          </a:prstGeom>
        </p:spPr>
        <p:txBody>
          <a:bodyPr vert="horz" lIns="91440" tIns="45720" rIns="91440" bIns="45720" rtlCol="0"/>
          <a:lstStyle>
            <a:lvl1pPr algn="r">
              <a:defRPr sz="1200"/>
            </a:lvl1pPr>
          </a:lstStyle>
          <a:p>
            <a:fld id="{74ADD0AE-2912-4E51-B4CF-81A0CA2D7F79}" type="datetimeFigureOut">
              <a:rPr lang="fr-CH" smtClean="0"/>
              <a:t>05.11.2021</a:t>
            </a:fld>
            <a:endParaRPr lang="fr-CH"/>
          </a:p>
        </p:txBody>
      </p:sp>
      <p:sp>
        <p:nvSpPr>
          <p:cNvPr id="4" name="Espace réservé du pied de page 3"/>
          <p:cNvSpPr>
            <a:spLocks noGrp="1"/>
          </p:cNvSpPr>
          <p:nvPr>
            <p:ph type="ftr" sz="quarter" idx="2"/>
          </p:nvPr>
        </p:nvSpPr>
        <p:spPr>
          <a:xfrm>
            <a:off x="0" y="9434615"/>
            <a:ext cx="2947035" cy="498373"/>
          </a:xfrm>
          <a:prstGeom prst="rect">
            <a:avLst/>
          </a:prstGeom>
        </p:spPr>
        <p:txBody>
          <a:bodyPr vert="horz" lIns="91440" tIns="45720" rIns="91440" bIns="45720" rtlCol="0" anchor="b"/>
          <a:lstStyle>
            <a:lvl1pPr algn="l">
              <a:defRPr sz="1200"/>
            </a:lvl1pPr>
          </a:lstStyle>
          <a:p>
            <a:endParaRPr lang="fr-CH"/>
          </a:p>
        </p:txBody>
      </p:sp>
      <p:sp>
        <p:nvSpPr>
          <p:cNvPr id="5" name="Espace réservé du numéro de diapositive 4"/>
          <p:cNvSpPr>
            <a:spLocks noGrp="1"/>
          </p:cNvSpPr>
          <p:nvPr>
            <p:ph type="sldNum" sz="quarter" idx="3"/>
          </p:nvPr>
        </p:nvSpPr>
        <p:spPr>
          <a:xfrm>
            <a:off x="3852241" y="9434615"/>
            <a:ext cx="2947035" cy="498373"/>
          </a:xfrm>
          <a:prstGeom prst="rect">
            <a:avLst/>
          </a:prstGeom>
        </p:spPr>
        <p:txBody>
          <a:bodyPr vert="horz" lIns="91440" tIns="45720" rIns="91440" bIns="45720" rtlCol="0" anchor="b"/>
          <a:lstStyle>
            <a:lvl1pPr algn="r">
              <a:defRPr sz="1200"/>
            </a:lvl1pPr>
          </a:lstStyle>
          <a:p>
            <a:fld id="{A974DBD8-70B6-484B-9924-700627CABBC1}" type="slidenum">
              <a:rPr lang="fr-CH" smtClean="0"/>
              <a:t>‹N°›</a:t>
            </a:fld>
            <a:endParaRPr lang="fr-CH"/>
          </a:p>
        </p:txBody>
      </p:sp>
    </p:spTree>
    <p:extLst>
      <p:ext uri="{BB962C8B-B14F-4D97-AF65-F5344CB8AC3E}">
        <p14:creationId xmlns:p14="http://schemas.microsoft.com/office/powerpoint/2010/main" val="34012643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7035" cy="498374"/>
          </a:xfrm>
          <a:prstGeom prst="rect">
            <a:avLst/>
          </a:prstGeom>
        </p:spPr>
        <p:txBody>
          <a:bodyPr vert="horz" lIns="91440" tIns="45720" rIns="91440" bIns="45720" rtlCol="0"/>
          <a:lstStyle>
            <a:lvl1pPr algn="l">
              <a:defRPr sz="1200"/>
            </a:lvl1pPr>
          </a:lstStyle>
          <a:p>
            <a:endParaRPr lang="fr-CH"/>
          </a:p>
        </p:txBody>
      </p:sp>
      <p:sp>
        <p:nvSpPr>
          <p:cNvPr id="3" name="Espace réservé de la date 2"/>
          <p:cNvSpPr>
            <a:spLocks noGrp="1"/>
          </p:cNvSpPr>
          <p:nvPr>
            <p:ph type="dt" idx="1"/>
          </p:nvPr>
        </p:nvSpPr>
        <p:spPr>
          <a:xfrm>
            <a:off x="3852241" y="0"/>
            <a:ext cx="2947035" cy="498374"/>
          </a:xfrm>
          <a:prstGeom prst="rect">
            <a:avLst/>
          </a:prstGeom>
        </p:spPr>
        <p:txBody>
          <a:bodyPr vert="horz" lIns="91440" tIns="45720" rIns="91440" bIns="45720" rtlCol="0"/>
          <a:lstStyle>
            <a:lvl1pPr algn="r">
              <a:defRPr sz="1200"/>
            </a:lvl1pPr>
          </a:lstStyle>
          <a:p>
            <a:fld id="{7D1283AF-B053-4873-A4BF-B1118D75107D}" type="datetimeFigureOut">
              <a:rPr lang="fr-CH" smtClean="0"/>
              <a:pPr/>
              <a:t>05.11.2021</a:t>
            </a:fld>
            <a:endParaRPr lang="fr-CH"/>
          </a:p>
        </p:txBody>
      </p:sp>
      <p:sp>
        <p:nvSpPr>
          <p:cNvPr id="4" name="Espace réservé de l'image des diapositives 3"/>
          <p:cNvSpPr>
            <a:spLocks noGrp="1" noRot="1" noChangeAspect="1"/>
          </p:cNvSpPr>
          <p:nvPr>
            <p:ph type="sldImg" idx="2"/>
          </p:nvPr>
        </p:nvSpPr>
        <p:spPr>
          <a:xfrm>
            <a:off x="420688" y="1241425"/>
            <a:ext cx="5959475" cy="3352800"/>
          </a:xfrm>
          <a:prstGeom prst="rect">
            <a:avLst/>
          </a:prstGeom>
          <a:noFill/>
          <a:ln w="12700">
            <a:solidFill>
              <a:prstClr val="black"/>
            </a:solidFill>
          </a:ln>
        </p:spPr>
        <p:txBody>
          <a:bodyPr vert="horz" lIns="91440" tIns="45720" rIns="91440" bIns="45720" rtlCol="0" anchor="ctr"/>
          <a:lstStyle/>
          <a:p>
            <a:endParaRPr lang="fr-CH"/>
          </a:p>
        </p:txBody>
      </p:sp>
      <p:sp>
        <p:nvSpPr>
          <p:cNvPr id="5" name="Espace réservé des commentaires 4"/>
          <p:cNvSpPr>
            <a:spLocks noGrp="1"/>
          </p:cNvSpPr>
          <p:nvPr>
            <p:ph type="body" sz="quarter" idx="3"/>
          </p:nvPr>
        </p:nvSpPr>
        <p:spPr>
          <a:xfrm>
            <a:off x="680085" y="4780250"/>
            <a:ext cx="5440680" cy="3911114"/>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H"/>
          </a:p>
        </p:txBody>
      </p:sp>
      <p:sp>
        <p:nvSpPr>
          <p:cNvPr id="6" name="Espace réservé du pied de page 5"/>
          <p:cNvSpPr>
            <a:spLocks noGrp="1"/>
          </p:cNvSpPr>
          <p:nvPr>
            <p:ph type="ftr" sz="quarter" idx="4"/>
          </p:nvPr>
        </p:nvSpPr>
        <p:spPr>
          <a:xfrm>
            <a:off x="0" y="9434615"/>
            <a:ext cx="2947035" cy="498373"/>
          </a:xfrm>
          <a:prstGeom prst="rect">
            <a:avLst/>
          </a:prstGeom>
        </p:spPr>
        <p:txBody>
          <a:bodyPr vert="horz" lIns="91440" tIns="45720" rIns="91440" bIns="45720" rtlCol="0" anchor="b"/>
          <a:lstStyle>
            <a:lvl1pPr algn="l">
              <a:defRPr sz="1200"/>
            </a:lvl1pPr>
          </a:lstStyle>
          <a:p>
            <a:endParaRPr lang="fr-CH"/>
          </a:p>
        </p:txBody>
      </p:sp>
      <p:sp>
        <p:nvSpPr>
          <p:cNvPr id="7" name="Espace réservé du numéro de diapositive 6"/>
          <p:cNvSpPr>
            <a:spLocks noGrp="1"/>
          </p:cNvSpPr>
          <p:nvPr>
            <p:ph type="sldNum" sz="quarter" idx="5"/>
          </p:nvPr>
        </p:nvSpPr>
        <p:spPr>
          <a:xfrm>
            <a:off x="3852241" y="9434615"/>
            <a:ext cx="2947035" cy="498373"/>
          </a:xfrm>
          <a:prstGeom prst="rect">
            <a:avLst/>
          </a:prstGeom>
        </p:spPr>
        <p:txBody>
          <a:bodyPr vert="horz" lIns="91440" tIns="45720" rIns="91440" bIns="45720" rtlCol="0" anchor="b"/>
          <a:lstStyle>
            <a:lvl1pPr algn="r">
              <a:defRPr sz="1200"/>
            </a:lvl1pPr>
          </a:lstStyle>
          <a:p>
            <a:fld id="{8CA81596-2C39-4520-BA1D-BC0A9A53CBC3}" type="slidenum">
              <a:rPr lang="fr-CH" smtClean="0"/>
              <a:pPr/>
              <a:t>‹N°›</a:t>
            </a:fld>
            <a:endParaRPr lang="fr-CH"/>
          </a:p>
        </p:txBody>
      </p:sp>
    </p:spTree>
    <p:extLst>
      <p:ext uri="{BB962C8B-B14F-4D97-AF65-F5344CB8AC3E}">
        <p14:creationId xmlns:p14="http://schemas.microsoft.com/office/powerpoint/2010/main" val="6692166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CH" dirty="0"/>
          </a:p>
        </p:txBody>
      </p:sp>
      <p:sp>
        <p:nvSpPr>
          <p:cNvPr id="4" name="Espace réservé du numéro de diapositive 3"/>
          <p:cNvSpPr>
            <a:spLocks noGrp="1"/>
          </p:cNvSpPr>
          <p:nvPr>
            <p:ph type="sldNum" sz="quarter" idx="10"/>
          </p:nvPr>
        </p:nvSpPr>
        <p:spPr/>
        <p:txBody>
          <a:bodyPr/>
          <a:lstStyle/>
          <a:p>
            <a:fld id="{8CA81596-2C39-4520-BA1D-BC0A9A53CBC3}" type="slidenum">
              <a:rPr lang="fr-CH" smtClean="0"/>
              <a:pPr/>
              <a:t>1</a:t>
            </a:fld>
            <a:endParaRPr lang="fr-CH"/>
          </a:p>
        </p:txBody>
      </p:sp>
    </p:spTree>
    <p:extLst>
      <p:ext uri="{BB962C8B-B14F-4D97-AF65-F5344CB8AC3E}">
        <p14:creationId xmlns:p14="http://schemas.microsoft.com/office/powerpoint/2010/main" val="3103624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a:xfrm>
            <a:off x="680085" y="4780250"/>
            <a:ext cx="5440680" cy="4466889"/>
          </a:xfrm>
        </p:spPr>
        <p:txBody>
          <a:bodyPr/>
          <a:lstStyle/>
          <a:p>
            <a:r>
              <a:rPr lang="fr-CH" sz="900" dirty="0" smtClean="0">
                <a:solidFill>
                  <a:schemeClr val="accent2">
                    <a:lumMod val="75000"/>
                  </a:schemeClr>
                </a:solidFill>
                <a:latin typeface="Arial" panose="020B0604020202020204" pitchFamily="34" charset="0"/>
                <a:cs typeface="Arial" panose="020B0604020202020204" pitchFamily="34" charset="0"/>
              </a:rPr>
              <a:t>Les hôtes </a:t>
            </a:r>
            <a:r>
              <a:rPr lang="fr-CH" sz="900" dirty="0" smtClean="0">
                <a:latin typeface="Arial" panose="020B0604020202020204" pitchFamily="34" charset="0"/>
                <a:cs typeface="Arial" panose="020B0604020202020204" pitchFamily="34" charset="0"/>
              </a:rPr>
              <a:t>	capacité d’accueil (10-12)</a:t>
            </a:r>
          </a:p>
          <a:p>
            <a:r>
              <a:rPr lang="fr-CH" sz="900" dirty="0">
                <a:latin typeface="Arial" panose="020B0604020202020204" pitchFamily="34" charset="0"/>
                <a:cs typeface="Arial" panose="020B0604020202020204" pitchFamily="34" charset="0"/>
              </a:rPr>
              <a:t>	</a:t>
            </a:r>
            <a:r>
              <a:rPr lang="fr-CH" sz="900" dirty="0" smtClean="0">
                <a:latin typeface="Arial" panose="020B0604020202020204" pitchFamily="34" charset="0"/>
                <a:cs typeface="Arial" panose="020B0604020202020204" pitchFamily="34" charset="0"/>
              </a:rPr>
              <a:t>tous atteints d’une forme de démence</a:t>
            </a:r>
            <a:br>
              <a:rPr lang="fr-CH" sz="900" dirty="0" smtClean="0">
                <a:latin typeface="Arial" panose="020B0604020202020204" pitchFamily="34" charset="0"/>
                <a:cs typeface="Arial" panose="020B0604020202020204" pitchFamily="34" charset="0"/>
              </a:rPr>
            </a:br>
            <a:r>
              <a:rPr lang="fr-CH" sz="900" dirty="0" smtClean="0">
                <a:latin typeface="Arial" panose="020B0604020202020204" pitchFamily="34" charset="0"/>
                <a:cs typeface="Arial" panose="020B0604020202020204" pitchFamily="34" charset="0"/>
              </a:rPr>
              <a:t>	vivent au domicile avec proche aidant (fratrie, époux, enfant) ou seul avec 	soutien du réseau médico-social</a:t>
            </a:r>
          </a:p>
          <a:p>
            <a:endParaRPr lang="fr-CH" sz="900" dirty="0" smtClean="0">
              <a:latin typeface="Arial" panose="020B0604020202020204" pitchFamily="34" charset="0"/>
              <a:cs typeface="Arial" panose="020B0604020202020204" pitchFamily="34" charset="0"/>
            </a:endParaRPr>
          </a:p>
          <a:p>
            <a:r>
              <a:rPr lang="fr-CH" sz="900" dirty="0" smtClean="0">
                <a:solidFill>
                  <a:schemeClr val="accent2">
                    <a:lumMod val="75000"/>
                  </a:schemeClr>
                </a:solidFill>
                <a:latin typeface="Arial" panose="020B0604020202020204" pitchFamily="34" charset="0"/>
                <a:cs typeface="Arial" panose="020B0604020202020204" pitchFamily="34" charset="0"/>
              </a:rPr>
              <a:t>L’invitation</a:t>
            </a:r>
            <a:r>
              <a:rPr lang="fr-CH" sz="900" dirty="0" smtClean="0">
                <a:latin typeface="Arial" panose="020B0604020202020204" pitchFamily="34" charset="0"/>
                <a:cs typeface="Arial" panose="020B0604020202020204" pitchFamily="34" charset="0"/>
              </a:rPr>
              <a:t>	appellation «les hôtes» et pas patients, résidents,…</a:t>
            </a:r>
          </a:p>
          <a:p>
            <a:r>
              <a:rPr lang="fr-CH" sz="900" dirty="0">
                <a:latin typeface="Arial" panose="020B0604020202020204" pitchFamily="34" charset="0"/>
                <a:cs typeface="Arial" panose="020B0604020202020204" pitchFamily="34" charset="0"/>
              </a:rPr>
              <a:t>	</a:t>
            </a:r>
            <a:r>
              <a:rPr lang="fr-CH" sz="900" dirty="0" smtClean="0">
                <a:latin typeface="Arial" panose="020B0604020202020204" pitchFamily="34" charset="0"/>
                <a:cs typeface="Arial" panose="020B0604020202020204" pitchFamily="34" charset="0"/>
              </a:rPr>
              <a:t>3 étapes d’intégration</a:t>
            </a:r>
          </a:p>
          <a:p>
            <a:r>
              <a:rPr lang="fr-CH" sz="900" dirty="0">
                <a:latin typeface="Arial" panose="020B0604020202020204" pitchFamily="34" charset="0"/>
                <a:cs typeface="Arial" panose="020B0604020202020204" pitchFamily="34" charset="0"/>
              </a:rPr>
              <a:t>	</a:t>
            </a:r>
            <a:r>
              <a:rPr lang="fr-CH" sz="900" dirty="0" smtClean="0">
                <a:latin typeface="Arial" panose="020B0604020202020204" pitchFamily="34" charset="0"/>
                <a:cs typeface="Arial" panose="020B0604020202020204" pitchFamily="34" charset="0"/>
              </a:rPr>
              <a:t>leur demander de nous aider, les remercier de leur aide, de la visite</a:t>
            </a:r>
          </a:p>
          <a:p>
            <a:endParaRPr lang="fr-CH" sz="900" dirty="0" smtClean="0">
              <a:latin typeface="Arial" panose="020B0604020202020204" pitchFamily="34" charset="0"/>
              <a:cs typeface="Arial" panose="020B0604020202020204" pitchFamily="34" charset="0"/>
            </a:endParaRPr>
          </a:p>
          <a:p>
            <a:r>
              <a:rPr lang="fr-CH" sz="900" dirty="0" smtClean="0">
                <a:solidFill>
                  <a:schemeClr val="accent2">
                    <a:lumMod val="75000"/>
                  </a:schemeClr>
                </a:solidFill>
                <a:latin typeface="Arial" panose="020B0604020202020204" pitchFamily="34" charset="0"/>
                <a:cs typeface="Arial" panose="020B0604020202020204" pitchFamily="34" charset="0"/>
              </a:rPr>
              <a:t>Les capacités préservées </a:t>
            </a:r>
            <a:r>
              <a:rPr lang="fr-CH" sz="900" dirty="0" smtClean="0">
                <a:latin typeface="Arial" panose="020B0604020202020204" pitchFamily="34" charset="0"/>
                <a:cs typeface="Arial" panose="020B0604020202020204" pitchFamily="34" charset="0"/>
              </a:rPr>
              <a:t>et non pas sur les déficits liés à la maladie =&gt; évite les échecs =&gt; 	diminue le risque de troubles du comportement (anxiété, agressivité, agitation,…) 	=&gt; valorisation, se sentir utiles</a:t>
            </a:r>
          </a:p>
          <a:p>
            <a:endParaRPr lang="fr-CH" sz="900" dirty="0" smtClean="0">
              <a:latin typeface="Arial" panose="020B0604020202020204" pitchFamily="34" charset="0"/>
              <a:cs typeface="Arial" panose="020B0604020202020204" pitchFamily="34" charset="0"/>
            </a:endParaRPr>
          </a:p>
          <a:p>
            <a:r>
              <a:rPr lang="fr-CH" sz="900" dirty="0" smtClean="0">
                <a:solidFill>
                  <a:schemeClr val="accent2">
                    <a:lumMod val="75000"/>
                  </a:schemeClr>
                </a:solidFill>
                <a:latin typeface="Arial" panose="020B0604020202020204" pitchFamily="34" charset="0"/>
                <a:cs typeface="Arial" panose="020B0604020202020204" pitchFamily="34" charset="0"/>
              </a:rPr>
              <a:t>Eviter l’isolement</a:t>
            </a:r>
            <a:r>
              <a:rPr lang="fr-CH" sz="900" dirty="0" smtClean="0">
                <a:latin typeface="Arial" panose="020B0604020202020204" pitchFamily="34" charset="0"/>
                <a:cs typeface="Arial" panose="020B0604020202020204" pitchFamily="34" charset="0"/>
              </a:rPr>
              <a:t>	se sentir utiles et accueillis tels qu’ils sont, sans jugement</a:t>
            </a:r>
          </a:p>
          <a:p>
            <a:endParaRPr lang="fr-CH" sz="900" dirty="0" smtClean="0">
              <a:latin typeface="Arial" panose="020B0604020202020204" pitchFamily="34" charset="0"/>
              <a:cs typeface="Arial" panose="020B0604020202020204" pitchFamily="34" charset="0"/>
            </a:endParaRPr>
          </a:p>
          <a:p>
            <a:r>
              <a:rPr lang="fr-CH" sz="900" dirty="0" smtClean="0">
                <a:solidFill>
                  <a:schemeClr val="accent2">
                    <a:lumMod val="75000"/>
                  </a:schemeClr>
                </a:solidFill>
                <a:latin typeface="Arial" panose="020B0604020202020204" pitchFamily="34" charset="0"/>
                <a:cs typeface="Arial" panose="020B0604020202020204" pitchFamily="34" charset="0"/>
              </a:rPr>
              <a:t>Philosophie</a:t>
            </a:r>
            <a:r>
              <a:rPr lang="fr-CH" sz="900" dirty="0" smtClean="0">
                <a:latin typeface="Arial" panose="020B0604020202020204" pitchFamily="34" charset="0"/>
                <a:cs typeface="Arial" panose="020B0604020202020204" pitchFamily="34" charset="0"/>
              </a:rPr>
              <a:t>	se centrer sur les capacités et les intérêts de la personne </a:t>
            </a:r>
          </a:p>
          <a:p>
            <a:r>
              <a:rPr lang="fr-CH" sz="900" dirty="0" smtClean="0">
                <a:latin typeface="Arial" panose="020B0604020202020204" pitchFamily="34" charset="0"/>
                <a:cs typeface="Arial" panose="020B0604020202020204" pitchFamily="34" charset="0"/>
              </a:rPr>
              <a:t>	utiliser la biographie = comprendre certains comportements, porte d’entrée de 	communication</a:t>
            </a:r>
          </a:p>
          <a:p>
            <a:r>
              <a:rPr lang="fr-CH" sz="900" dirty="0" smtClean="0">
                <a:latin typeface="Arial" panose="020B0604020202020204" pitchFamily="34" charset="0"/>
                <a:cs typeface="Arial" panose="020B0604020202020204" pitchFamily="34" charset="0"/>
              </a:rPr>
              <a:t>	=&gt; donner un sens à nos actions en fonction de chaque personne</a:t>
            </a:r>
          </a:p>
          <a:p>
            <a:endParaRPr lang="fr-CH" sz="900" dirty="0" smtClean="0">
              <a:latin typeface="Arial" panose="020B0604020202020204" pitchFamily="34" charset="0"/>
              <a:cs typeface="Arial" panose="020B0604020202020204" pitchFamily="34" charset="0"/>
            </a:endParaRPr>
          </a:p>
          <a:p>
            <a:r>
              <a:rPr lang="fr-CH" sz="900" dirty="0" smtClean="0">
                <a:solidFill>
                  <a:schemeClr val="accent2">
                    <a:lumMod val="75000"/>
                  </a:schemeClr>
                </a:solidFill>
                <a:latin typeface="Arial" panose="020B0604020202020204" pitchFamily="34" charset="0"/>
                <a:cs typeface="Arial" panose="020B0604020202020204" pitchFamily="34" charset="0"/>
              </a:rPr>
              <a:t>Soutien aux proches </a:t>
            </a:r>
            <a:r>
              <a:rPr lang="fr-CH" sz="900" dirty="0" smtClean="0">
                <a:latin typeface="Arial" panose="020B0604020202020204" pitchFamily="34" charset="0"/>
                <a:cs typeface="Arial" panose="020B0604020202020204" pitchFamily="34" charset="0"/>
              </a:rPr>
              <a:t> écoute et soutien</a:t>
            </a:r>
          </a:p>
          <a:p>
            <a:r>
              <a:rPr lang="fr-CH" sz="900" dirty="0" smtClean="0">
                <a:latin typeface="Arial" panose="020B0604020202020204" pitchFamily="34" charset="0"/>
                <a:cs typeface="Arial" panose="020B0604020202020204" pitchFamily="34" charset="0"/>
              </a:rPr>
              <a:t>	formation (Validation)</a:t>
            </a:r>
          </a:p>
          <a:p>
            <a:r>
              <a:rPr lang="fr-CH" sz="900" dirty="0" smtClean="0">
                <a:latin typeface="Arial" panose="020B0604020202020204" pitchFamily="34" charset="0"/>
                <a:cs typeface="Arial" panose="020B0604020202020204" pitchFamily="34" charset="0"/>
              </a:rPr>
              <a:t>	</a:t>
            </a:r>
          </a:p>
          <a:p>
            <a:r>
              <a:rPr lang="fr-CH" sz="900" dirty="0" smtClean="0">
                <a:solidFill>
                  <a:schemeClr val="accent2">
                    <a:lumMod val="75000"/>
                  </a:schemeClr>
                </a:solidFill>
                <a:latin typeface="Arial" panose="020B0604020202020204" pitchFamily="34" charset="0"/>
                <a:cs typeface="Arial" panose="020B0604020202020204" pitchFamily="34" charset="0"/>
              </a:rPr>
              <a:t>Transports	</a:t>
            </a:r>
            <a:r>
              <a:rPr lang="fr-CH" sz="900" dirty="0" smtClean="0">
                <a:latin typeface="Arial" panose="020B0604020202020204" pitchFamily="34" charset="0"/>
                <a:cs typeface="Arial" panose="020B0604020202020204" pitchFamily="34" charset="0"/>
              </a:rPr>
              <a:t>rassurer la personne (bénévole), habillés adéquatement, dentier,…</a:t>
            </a:r>
          </a:p>
          <a:p>
            <a:r>
              <a:rPr lang="fr-CH" sz="900" dirty="0" smtClean="0">
                <a:latin typeface="Arial" panose="020B0604020202020204" pitchFamily="34" charset="0"/>
                <a:cs typeface="Arial" panose="020B0604020202020204" pitchFamily="34" charset="0"/>
              </a:rPr>
              <a:t>	contact avec les proches</a:t>
            </a:r>
          </a:p>
          <a:p>
            <a:r>
              <a:rPr lang="fr-CH" sz="900" dirty="0" smtClean="0">
                <a:latin typeface="Arial" panose="020B0604020202020204" pitchFamily="34" charset="0"/>
                <a:cs typeface="Arial" panose="020B0604020202020204" pitchFamily="34" charset="0"/>
              </a:rPr>
              <a:t>	visuel sur le domicile</a:t>
            </a:r>
          </a:p>
          <a:p>
            <a:endParaRPr lang="fr-CH" sz="900" dirty="0">
              <a:latin typeface="Arial" panose="020B0604020202020204" pitchFamily="34" charset="0"/>
              <a:cs typeface="Arial" panose="020B0604020202020204" pitchFamily="34" charset="0"/>
            </a:endParaRPr>
          </a:p>
          <a:p>
            <a:r>
              <a:rPr lang="fr-CH" sz="1000" dirty="0" smtClean="0">
                <a:solidFill>
                  <a:schemeClr val="accent2"/>
                </a:solidFill>
                <a:latin typeface="Arial" panose="020B0604020202020204" pitchFamily="34" charset="0"/>
                <a:cs typeface="Arial" panose="020B0604020202020204" pitchFamily="34" charset="0"/>
              </a:rPr>
              <a:t>Partage</a:t>
            </a:r>
            <a:r>
              <a:rPr lang="fr-CH" sz="1000" dirty="0" smtClean="0">
                <a:latin typeface="Arial" panose="020B0604020202020204" pitchFamily="34" charset="0"/>
                <a:cs typeface="Arial" panose="020B0604020202020204" pitchFamily="34" charset="0"/>
              </a:rPr>
              <a:t>	journée d’observation pour soignants externes (EMS, St-Amé,…)</a:t>
            </a:r>
            <a:endParaRPr lang="fr-CH" sz="1000" dirty="0">
              <a:latin typeface="Arial" panose="020B0604020202020204" pitchFamily="34" charset="0"/>
              <a:cs typeface="Arial" panose="020B0604020202020204" pitchFamily="34" charset="0"/>
            </a:endParaRPr>
          </a:p>
          <a:p>
            <a:endParaRPr lang="fr-CH" dirty="0">
              <a:solidFill>
                <a:schemeClr val="accent2">
                  <a:lumMod val="75000"/>
                </a:schemeClr>
              </a:solidFill>
            </a:endParaRPr>
          </a:p>
        </p:txBody>
      </p:sp>
      <p:sp>
        <p:nvSpPr>
          <p:cNvPr id="4" name="Espace réservé du numéro de diapositive 3"/>
          <p:cNvSpPr>
            <a:spLocks noGrp="1"/>
          </p:cNvSpPr>
          <p:nvPr>
            <p:ph type="sldNum" sz="quarter" idx="10"/>
          </p:nvPr>
        </p:nvSpPr>
        <p:spPr/>
        <p:txBody>
          <a:bodyPr/>
          <a:lstStyle/>
          <a:p>
            <a:fld id="{8CA81596-2C39-4520-BA1D-BC0A9A53CBC3}" type="slidenum">
              <a:rPr lang="fr-CH" smtClean="0"/>
              <a:pPr/>
              <a:t>5</a:t>
            </a:fld>
            <a:endParaRPr lang="fr-CH"/>
          </a:p>
        </p:txBody>
      </p:sp>
    </p:spTree>
    <p:extLst>
      <p:ext uri="{BB962C8B-B14F-4D97-AF65-F5344CB8AC3E}">
        <p14:creationId xmlns:p14="http://schemas.microsoft.com/office/powerpoint/2010/main" val="7936007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a:xfrm>
            <a:off x="680085" y="4780250"/>
            <a:ext cx="5440680" cy="4466889"/>
          </a:xfrm>
        </p:spPr>
        <p:txBody>
          <a:bodyPr/>
          <a:lstStyle/>
          <a:p>
            <a:r>
              <a:rPr lang="fr-CH" sz="900" dirty="0" smtClean="0">
                <a:solidFill>
                  <a:schemeClr val="accent2">
                    <a:lumMod val="75000"/>
                  </a:schemeClr>
                </a:solidFill>
                <a:latin typeface="Arial" panose="020B0604020202020204" pitchFamily="34" charset="0"/>
                <a:cs typeface="Arial" panose="020B0604020202020204" pitchFamily="34" charset="0"/>
              </a:rPr>
              <a:t>Les hôtes </a:t>
            </a:r>
            <a:r>
              <a:rPr lang="fr-CH" sz="900" dirty="0" smtClean="0">
                <a:latin typeface="Arial" panose="020B0604020202020204" pitchFamily="34" charset="0"/>
                <a:cs typeface="Arial" panose="020B0604020202020204" pitchFamily="34" charset="0"/>
              </a:rPr>
              <a:t>	capacité d’accueil (10-12)</a:t>
            </a:r>
          </a:p>
          <a:p>
            <a:r>
              <a:rPr lang="fr-CH" sz="900" dirty="0">
                <a:latin typeface="Arial" panose="020B0604020202020204" pitchFamily="34" charset="0"/>
                <a:cs typeface="Arial" panose="020B0604020202020204" pitchFamily="34" charset="0"/>
              </a:rPr>
              <a:t>	</a:t>
            </a:r>
            <a:r>
              <a:rPr lang="fr-CH" sz="900" dirty="0" smtClean="0">
                <a:latin typeface="Arial" panose="020B0604020202020204" pitchFamily="34" charset="0"/>
                <a:cs typeface="Arial" panose="020B0604020202020204" pitchFamily="34" charset="0"/>
              </a:rPr>
              <a:t>tous atteints d’une forme de démence</a:t>
            </a:r>
            <a:br>
              <a:rPr lang="fr-CH" sz="900" dirty="0" smtClean="0">
                <a:latin typeface="Arial" panose="020B0604020202020204" pitchFamily="34" charset="0"/>
                <a:cs typeface="Arial" panose="020B0604020202020204" pitchFamily="34" charset="0"/>
              </a:rPr>
            </a:br>
            <a:r>
              <a:rPr lang="fr-CH" sz="900" dirty="0" smtClean="0">
                <a:latin typeface="Arial" panose="020B0604020202020204" pitchFamily="34" charset="0"/>
                <a:cs typeface="Arial" panose="020B0604020202020204" pitchFamily="34" charset="0"/>
              </a:rPr>
              <a:t>	vivent au domicile avec proche aidant (fratrie, époux, enfant) ou seul avec 	soutien du réseau médico-social</a:t>
            </a:r>
          </a:p>
          <a:p>
            <a:endParaRPr lang="fr-CH" sz="900" dirty="0" smtClean="0">
              <a:latin typeface="Arial" panose="020B0604020202020204" pitchFamily="34" charset="0"/>
              <a:cs typeface="Arial" panose="020B0604020202020204" pitchFamily="34" charset="0"/>
            </a:endParaRPr>
          </a:p>
          <a:p>
            <a:r>
              <a:rPr lang="fr-CH" sz="900" dirty="0" smtClean="0">
                <a:solidFill>
                  <a:schemeClr val="accent2">
                    <a:lumMod val="75000"/>
                  </a:schemeClr>
                </a:solidFill>
                <a:latin typeface="Arial" panose="020B0604020202020204" pitchFamily="34" charset="0"/>
                <a:cs typeface="Arial" panose="020B0604020202020204" pitchFamily="34" charset="0"/>
              </a:rPr>
              <a:t>L’invitation</a:t>
            </a:r>
            <a:r>
              <a:rPr lang="fr-CH" sz="900" dirty="0" smtClean="0">
                <a:latin typeface="Arial" panose="020B0604020202020204" pitchFamily="34" charset="0"/>
                <a:cs typeface="Arial" panose="020B0604020202020204" pitchFamily="34" charset="0"/>
              </a:rPr>
              <a:t>	appellation «les hôtes» et pas patients, résidents,…</a:t>
            </a:r>
          </a:p>
          <a:p>
            <a:r>
              <a:rPr lang="fr-CH" sz="900" dirty="0">
                <a:latin typeface="Arial" panose="020B0604020202020204" pitchFamily="34" charset="0"/>
                <a:cs typeface="Arial" panose="020B0604020202020204" pitchFamily="34" charset="0"/>
              </a:rPr>
              <a:t>	</a:t>
            </a:r>
            <a:r>
              <a:rPr lang="fr-CH" sz="900" dirty="0" smtClean="0">
                <a:latin typeface="Arial" panose="020B0604020202020204" pitchFamily="34" charset="0"/>
                <a:cs typeface="Arial" panose="020B0604020202020204" pitchFamily="34" charset="0"/>
              </a:rPr>
              <a:t>3 étapes d’intégration</a:t>
            </a:r>
          </a:p>
          <a:p>
            <a:r>
              <a:rPr lang="fr-CH" sz="900" dirty="0">
                <a:latin typeface="Arial" panose="020B0604020202020204" pitchFamily="34" charset="0"/>
                <a:cs typeface="Arial" panose="020B0604020202020204" pitchFamily="34" charset="0"/>
              </a:rPr>
              <a:t>	</a:t>
            </a:r>
            <a:r>
              <a:rPr lang="fr-CH" sz="900" dirty="0" smtClean="0">
                <a:latin typeface="Arial" panose="020B0604020202020204" pitchFamily="34" charset="0"/>
                <a:cs typeface="Arial" panose="020B0604020202020204" pitchFamily="34" charset="0"/>
              </a:rPr>
              <a:t>leur demander de nous aider, les remercier de leur aide, de la visite</a:t>
            </a:r>
          </a:p>
          <a:p>
            <a:endParaRPr lang="fr-CH" sz="900" dirty="0" smtClean="0">
              <a:latin typeface="Arial" panose="020B0604020202020204" pitchFamily="34" charset="0"/>
              <a:cs typeface="Arial" panose="020B0604020202020204" pitchFamily="34" charset="0"/>
            </a:endParaRPr>
          </a:p>
          <a:p>
            <a:r>
              <a:rPr lang="fr-CH" sz="900" dirty="0" smtClean="0">
                <a:solidFill>
                  <a:schemeClr val="accent2">
                    <a:lumMod val="75000"/>
                  </a:schemeClr>
                </a:solidFill>
                <a:latin typeface="Arial" panose="020B0604020202020204" pitchFamily="34" charset="0"/>
                <a:cs typeface="Arial" panose="020B0604020202020204" pitchFamily="34" charset="0"/>
              </a:rPr>
              <a:t>Les capacités préservées </a:t>
            </a:r>
            <a:r>
              <a:rPr lang="fr-CH" sz="900" dirty="0" smtClean="0">
                <a:latin typeface="Arial" panose="020B0604020202020204" pitchFamily="34" charset="0"/>
                <a:cs typeface="Arial" panose="020B0604020202020204" pitchFamily="34" charset="0"/>
              </a:rPr>
              <a:t>et non pas sur les déficits liés à la maladie =&gt; évite les échecs =&gt; 	diminue le risque de troubles du comportement (anxiété, agressivité, agitation,…) 	=&gt; valorisation, se sentir utiles</a:t>
            </a:r>
          </a:p>
          <a:p>
            <a:endParaRPr lang="fr-CH" sz="900" dirty="0" smtClean="0">
              <a:latin typeface="Arial" panose="020B0604020202020204" pitchFamily="34" charset="0"/>
              <a:cs typeface="Arial" panose="020B0604020202020204" pitchFamily="34" charset="0"/>
            </a:endParaRPr>
          </a:p>
          <a:p>
            <a:r>
              <a:rPr lang="fr-CH" sz="900" dirty="0" smtClean="0">
                <a:solidFill>
                  <a:schemeClr val="accent2">
                    <a:lumMod val="75000"/>
                  </a:schemeClr>
                </a:solidFill>
                <a:latin typeface="Arial" panose="020B0604020202020204" pitchFamily="34" charset="0"/>
                <a:cs typeface="Arial" panose="020B0604020202020204" pitchFamily="34" charset="0"/>
              </a:rPr>
              <a:t>Eviter l’isolement</a:t>
            </a:r>
            <a:r>
              <a:rPr lang="fr-CH" sz="900" dirty="0" smtClean="0">
                <a:latin typeface="Arial" panose="020B0604020202020204" pitchFamily="34" charset="0"/>
                <a:cs typeface="Arial" panose="020B0604020202020204" pitchFamily="34" charset="0"/>
              </a:rPr>
              <a:t>	se sentir utiles et accueillis tels qu’ils sont, sans jugement</a:t>
            </a:r>
          </a:p>
          <a:p>
            <a:endParaRPr lang="fr-CH" sz="900" dirty="0" smtClean="0">
              <a:latin typeface="Arial" panose="020B0604020202020204" pitchFamily="34" charset="0"/>
              <a:cs typeface="Arial" panose="020B0604020202020204" pitchFamily="34" charset="0"/>
            </a:endParaRPr>
          </a:p>
          <a:p>
            <a:r>
              <a:rPr lang="fr-CH" sz="900" dirty="0" smtClean="0">
                <a:solidFill>
                  <a:schemeClr val="accent2">
                    <a:lumMod val="75000"/>
                  </a:schemeClr>
                </a:solidFill>
                <a:latin typeface="Arial" panose="020B0604020202020204" pitchFamily="34" charset="0"/>
                <a:cs typeface="Arial" panose="020B0604020202020204" pitchFamily="34" charset="0"/>
              </a:rPr>
              <a:t>Philosophie</a:t>
            </a:r>
            <a:r>
              <a:rPr lang="fr-CH" sz="900" dirty="0" smtClean="0">
                <a:latin typeface="Arial" panose="020B0604020202020204" pitchFamily="34" charset="0"/>
                <a:cs typeface="Arial" panose="020B0604020202020204" pitchFamily="34" charset="0"/>
              </a:rPr>
              <a:t>	se centrer sur les capacités et les intérêts de la personne </a:t>
            </a:r>
          </a:p>
          <a:p>
            <a:r>
              <a:rPr lang="fr-CH" sz="900" dirty="0" smtClean="0">
                <a:latin typeface="Arial" panose="020B0604020202020204" pitchFamily="34" charset="0"/>
                <a:cs typeface="Arial" panose="020B0604020202020204" pitchFamily="34" charset="0"/>
              </a:rPr>
              <a:t>	utiliser la biographie = comprendre certains comportements, porte d’entrée de 	communication</a:t>
            </a:r>
          </a:p>
          <a:p>
            <a:r>
              <a:rPr lang="fr-CH" sz="900" dirty="0" smtClean="0">
                <a:latin typeface="Arial" panose="020B0604020202020204" pitchFamily="34" charset="0"/>
                <a:cs typeface="Arial" panose="020B0604020202020204" pitchFamily="34" charset="0"/>
              </a:rPr>
              <a:t>	=&gt; donner un sens à nos actions en fonction de chaque personne</a:t>
            </a:r>
          </a:p>
          <a:p>
            <a:endParaRPr lang="fr-CH" sz="900" dirty="0" smtClean="0">
              <a:latin typeface="Arial" panose="020B0604020202020204" pitchFamily="34" charset="0"/>
              <a:cs typeface="Arial" panose="020B0604020202020204" pitchFamily="34" charset="0"/>
            </a:endParaRPr>
          </a:p>
          <a:p>
            <a:r>
              <a:rPr lang="fr-CH" sz="900" dirty="0" smtClean="0">
                <a:solidFill>
                  <a:schemeClr val="accent2">
                    <a:lumMod val="75000"/>
                  </a:schemeClr>
                </a:solidFill>
                <a:latin typeface="Arial" panose="020B0604020202020204" pitchFamily="34" charset="0"/>
                <a:cs typeface="Arial" panose="020B0604020202020204" pitchFamily="34" charset="0"/>
              </a:rPr>
              <a:t>Soutien aux proches </a:t>
            </a:r>
            <a:r>
              <a:rPr lang="fr-CH" sz="900" dirty="0" smtClean="0">
                <a:latin typeface="Arial" panose="020B0604020202020204" pitchFamily="34" charset="0"/>
                <a:cs typeface="Arial" panose="020B0604020202020204" pitchFamily="34" charset="0"/>
              </a:rPr>
              <a:t> écoute et soutien</a:t>
            </a:r>
          </a:p>
          <a:p>
            <a:r>
              <a:rPr lang="fr-CH" sz="900" dirty="0" smtClean="0">
                <a:latin typeface="Arial" panose="020B0604020202020204" pitchFamily="34" charset="0"/>
                <a:cs typeface="Arial" panose="020B0604020202020204" pitchFamily="34" charset="0"/>
              </a:rPr>
              <a:t>	formation (Validation)</a:t>
            </a:r>
          </a:p>
          <a:p>
            <a:r>
              <a:rPr lang="fr-CH" sz="900" dirty="0" smtClean="0">
                <a:latin typeface="Arial" panose="020B0604020202020204" pitchFamily="34" charset="0"/>
                <a:cs typeface="Arial" panose="020B0604020202020204" pitchFamily="34" charset="0"/>
              </a:rPr>
              <a:t>	</a:t>
            </a:r>
          </a:p>
          <a:p>
            <a:r>
              <a:rPr lang="fr-CH" sz="900" dirty="0" smtClean="0">
                <a:solidFill>
                  <a:schemeClr val="accent2">
                    <a:lumMod val="75000"/>
                  </a:schemeClr>
                </a:solidFill>
                <a:latin typeface="Arial" panose="020B0604020202020204" pitchFamily="34" charset="0"/>
                <a:cs typeface="Arial" panose="020B0604020202020204" pitchFamily="34" charset="0"/>
              </a:rPr>
              <a:t>Transports	</a:t>
            </a:r>
            <a:r>
              <a:rPr lang="fr-CH" sz="900" dirty="0" smtClean="0">
                <a:latin typeface="Arial" panose="020B0604020202020204" pitchFamily="34" charset="0"/>
                <a:cs typeface="Arial" panose="020B0604020202020204" pitchFamily="34" charset="0"/>
              </a:rPr>
              <a:t>rassurer la personne (bénévole), habillés adéquatement, dentier,…</a:t>
            </a:r>
          </a:p>
          <a:p>
            <a:r>
              <a:rPr lang="fr-CH" sz="900" dirty="0" smtClean="0">
                <a:latin typeface="Arial" panose="020B0604020202020204" pitchFamily="34" charset="0"/>
                <a:cs typeface="Arial" panose="020B0604020202020204" pitchFamily="34" charset="0"/>
              </a:rPr>
              <a:t>	contact avec les proches</a:t>
            </a:r>
          </a:p>
          <a:p>
            <a:r>
              <a:rPr lang="fr-CH" sz="900" dirty="0" smtClean="0">
                <a:latin typeface="Arial" panose="020B0604020202020204" pitchFamily="34" charset="0"/>
                <a:cs typeface="Arial" panose="020B0604020202020204" pitchFamily="34" charset="0"/>
              </a:rPr>
              <a:t>	visuel sur le domicile</a:t>
            </a:r>
          </a:p>
          <a:p>
            <a:endParaRPr lang="fr-CH" sz="900" dirty="0">
              <a:latin typeface="Arial" panose="020B0604020202020204" pitchFamily="34" charset="0"/>
              <a:cs typeface="Arial" panose="020B0604020202020204" pitchFamily="34" charset="0"/>
            </a:endParaRPr>
          </a:p>
          <a:p>
            <a:r>
              <a:rPr lang="fr-CH" sz="1000" dirty="0" smtClean="0">
                <a:solidFill>
                  <a:schemeClr val="accent2"/>
                </a:solidFill>
                <a:latin typeface="Arial" panose="020B0604020202020204" pitchFamily="34" charset="0"/>
                <a:cs typeface="Arial" panose="020B0604020202020204" pitchFamily="34" charset="0"/>
              </a:rPr>
              <a:t>Partage</a:t>
            </a:r>
            <a:r>
              <a:rPr lang="fr-CH" sz="1000" dirty="0" smtClean="0">
                <a:latin typeface="Arial" panose="020B0604020202020204" pitchFamily="34" charset="0"/>
                <a:cs typeface="Arial" panose="020B0604020202020204" pitchFamily="34" charset="0"/>
              </a:rPr>
              <a:t>	journée d’observation pour soignants externes (EMS, St-Amé,…)</a:t>
            </a:r>
            <a:endParaRPr lang="fr-CH" sz="1000" dirty="0">
              <a:latin typeface="Arial" panose="020B0604020202020204" pitchFamily="34" charset="0"/>
              <a:cs typeface="Arial" panose="020B0604020202020204" pitchFamily="34" charset="0"/>
            </a:endParaRPr>
          </a:p>
          <a:p>
            <a:endParaRPr lang="fr-CH" dirty="0">
              <a:solidFill>
                <a:schemeClr val="accent2">
                  <a:lumMod val="75000"/>
                </a:schemeClr>
              </a:solidFill>
            </a:endParaRPr>
          </a:p>
        </p:txBody>
      </p:sp>
      <p:sp>
        <p:nvSpPr>
          <p:cNvPr id="4" name="Espace réservé du numéro de diapositive 3"/>
          <p:cNvSpPr>
            <a:spLocks noGrp="1"/>
          </p:cNvSpPr>
          <p:nvPr>
            <p:ph type="sldNum" sz="quarter" idx="10"/>
          </p:nvPr>
        </p:nvSpPr>
        <p:spPr/>
        <p:txBody>
          <a:bodyPr/>
          <a:lstStyle/>
          <a:p>
            <a:fld id="{8CA81596-2C39-4520-BA1D-BC0A9A53CBC3}" type="slidenum">
              <a:rPr lang="fr-CH" smtClean="0"/>
              <a:pPr/>
              <a:t>6</a:t>
            </a:fld>
            <a:endParaRPr lang="fr-CH"/>
          </a:p>
        </p:txBody>
      </p:sp>
    </p:spTree>
    <p:extLst>
      <p:ext uri="{BB962C8B-B14F-4D97-AF65-F5344CB8AC3E}">
        <p14:creationId xmlns:p14="http://schemas.microsoft.com/office/powerpoint/2010/main" val="17187435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a:xfrm>
            <a:off x="680085" y="4780250"/>
            <a:ext cx="5440680" cy="4466889"/>
          </a:xfrm>
        </p:spPr>
        <p:txBody>
          <a:bodyPr/>
          <a:lstStyle/>
          <a:p>
            <a:r>
              <a:rPr lang="fr-CH" sz="900" dirty="0" smtClean="0">
                <a:solidFill>
                  <a:schemeClr val="accent2">
                    <a:lumMod val="75000"/>
                  </a:schemeClr>
                </a:solidFill>
                <a:latin typeface="Arial" panose="020B0604020202020204" pitchFamily="34" charset="0"/>
                <a:cs typeface="Arial" panose="020B0604020202020204" pitchFamily="34" charset="0"/>
              </a:rPr>
              <a:t>Les hôtes </a:t>
            </a:r>
            <a:r>
              <a:rPr lang="fr-CH" sz="900" dirty="0" smtClean="0">
                <a:latin typeface="Arial" panose="020B0604020202020204" pitchFamily="34" charset="0"/>
                <a:cs typeface="Arial" panose="020B0604020202020204" pitchFamily="34" charset="0"/>
              </a:rPr>
              <a:t>	capacité d’accueil (10-12)</a:t>
            </a:r>
          </a:p>
          <a:p>
            <a:r>
              <a:rPr lang="fr-CH" sz="900" dirty="0">
                <a:latin typeface="Arial" panose="020B0604020202020204" pitchFamily="34" charset="0"/>
                <a:cs typeface="Arial" panose="020B0604020202020204" pitchFamily="34" charset="0"/>
              </a:rPr>
              <a:t>	</a:t>
            </a:r>
            <a:r>
              <a:rPr lang="fr-CH" sz="900" dirty="0" smtClean="0">
                <a:latin typeface="Arial" panose="020B0604020202020204" pitchFamily="34" charset="0"/>
                <a:cs typeface="Arial" panose="020B0604020202020204" pitchFamily="34" charset="0"/>
              </a:rPr>
              <a:t>tous atteints d’une forme de démence</a:t>
            </a:r>
            <a:br>
              <a:rPr lang="fr-CH" sz="900" dirty="0" smtClean="0">
                <a:latin typeface="Arial" panose="020B0604020202020204" pitchFamily="34" charset="0"/>
                <a:cs typeface="Arial" panose="020B0604020202020204" pitchFamily="34" charset="0"/>
              </a:rPr>
            </a:br>
            <a:r>
              <a:rPr lang="fr-CH" sz="900" dirty="0" smtClean="0">
                <a:latin typeface="Arial" panose="020B0604020202020204" pitchFamily="34" charset="0"/>
                <a:cs typeface="Arial" panose="020B0604020202020204" pitchFamily="34" charset="0"/>
              </a:rPr>
              <a:t>	vivent au domicile avec proche aidant (fratrie, époux, enfant) ou seul avec 	soutien du réseau médico-social</a:t>
            </a:r>
          </a:p>
          <a:p>
            <a:endParaRPr lang="fr-CH" sz="900" dirty="0" smtClean="0">
              <a:latin typeface="Arial" panose="020B0604020202020204" pitchFamily="34" charset="0"/>
              <a:cs typeface="Arial" panose="020B0604020202020204" pitchFamily="34" charset="0"/>
            </a:endParaRPr>
          </a:p>
          <a:p>
            <a:r>
              <a:rPr lang="fr-CH" sz="900" dirty="0" smtClean="0">
                <a:solidFill>
                  <a:schemeClr val="accent2">
                    <a:lumMod val="75000"/>
                  </a:schemeClr>
                </a:solidFill>
                <a:latin typeface="Arial" panose="020B0604020202020204" pitchFamily="34" charset="0"/>
                <a:cs typeface="Arial" panose="020B0604020202020204" pitchFamily="34" charset="0"/>
              </a:rPr>
              <a:t>L’invitation</a:t>
            </a:r>
            <a:r>
              <a:rPr lang="fr-CH" sz="900" dirty="0" smtClean="0">
                <a:latin typeface="Arial" panose="020B0604020202020204" pitchFamily="34" charset="0"/>
                <a:cs typeface="Arial" panose="020B0604020202020204" pitchFamily="34" charset="0"/>
              </a:rPr>
              <a:t>	appellation «les hôtes» et pas patients, résidents,…</a:t>
            </a:r>
          </a:p>
          <a:p>
            <a:r>
              <a:rPr lang="fr-CH" sz="900" dirty="0">
                <a:latin typeface="Arial" panose="020B0604020202020204" pitchFamily="34" charset="0"/>
                <a:cs typeface="Arial" panose="020B0604020202020204" pitchFamily="34" charset="0"/>
              </a:rPr>
              <a:t>	</a:t>
            </a:r>
            <a:r>
              <a:rPr lang="fr-CH" sz="900" dirty="0" smtClean="0">
                <a:latin typeface="Arial" panose="020B0604020202020204" pitchFamily="34" charset="0"/>
                <a:cs typeface="Arial" panose="020B0604020202020204" pitchFamily="34" charset="0"/>
              </a:rPr>
              <a:t>3 étapes d’intégration</a:t>
            </a:r>
          </a:p>
          <a:p>
            <a:r>
              <a:rPr lang="fr-CH" sz="900" dirty="0">
                <a:latin typeface="Arial" panose="020B0604020202020204" pitchFamily="34" charset="0"/>
                <a:cs typeface="Arial" panose="020B0604020202020204" pitchFamily="34" charset="0"/>
              </a:rPr>
              <a:t>	</a:t>
            </a:r>
            <a:r>
              <a:rPr lang="fr-CH" sz="900" dirty="0" smtClean="0">
                <a:latin typeface="Arial" panose="020B0604020202020204" pitchFamily="34" charset="0"/>
                <a:cs typeface="Arial" panose="020B0604020202020204" pitchFamily="34" charset="0"/>
              </a:rPr>
              <a:t>leur demander de nous aider, les remercier de leur aide, de la visite</a:t>
            </a:r>
          </a:p>
          <a:p>
            <a:endParaRPr lang="fr-CH" sz="900" dirty="0" smtClean="0">
              <a:latin typeface="Arial" panose="020B0604020202020204" pitchFamily="34" charset="0"/>
              <a:cs typeface="Arial" panose="020B0604020202020204" pitchFamily="34" charset="0"/>
            </a:endParaRPr>
          </a:p>
          <a:p>
            <a:r>
              <a:rPr lang="fr-CH" sz="900" dirty="0" smtClean="0">
                <a:solidFill>
                  <a:schemeClr val="accent2">
                    <a:lumMod val="75000"/>
                  </a:schemeClr>
                </a:solidFill>
                <a:latin typeface="Arial" panose="020B0604020202020204" pitchFamily="34" charset="0"/>
                <a:cs typeface="Arial" panose="020B0604020202020204" pitchFamily="34" charset="0"/>
              </a:rPr>
              <a:t>Les capacités préservées </a:t>
            </a:r>
            <a:r>
              <a:rPr lang="fr-CH" sz="900" dirty="0" smtClean="0">
                <a:latin typeface="Arial" panose="020B0604020202020204" pitchFamily="34" charset="0"/>
                <a:cs typeface="Arial" panose="020B0604020202020204" pitchFamily="34" charset="0"/>
              </a:rPr>
              <a:t>et non pas sur les déficits liés à la maladie =&gt; évite les échecs =&gt; 	diminue le risque de troubles du comportement (anxiété, agressivité, agitation,…) 	=&gt; valorisation, se sentir utiles</a:t>
            </a:r>
          </a:p>
          <a:p>
            <a:endParaRPr lang="fr-CH" sz="900" dirty="0" smtClean="0">
              <a:latin typeface="Arial" panose="020B0604020202020204" pitchFamily="34" charset="0"/>
              <a:cs typeface="Arial" panose="020B0604020202020204" pitchFamily="34" charset="0"/>
            </a:endParaRPr>
          </a:p>
          <a:p>
            <a:r>
              <a:rPr lang="fr-CH" sz="900" dirty="0" smtClean="0">
                <a:solidFill>
                  <a:schemeClr val="accent2">
                    <a:lumMod val="75000"/>
                  </a:schemeClr>
                </a:solidFill>
                <a:latin typeface="Arial" panose="020B0604020202020204" pitchFamily="34" charset="0"/>
                <a:cs typeface="Arial" panose="020B0604020202020204" pitchFamily="34" charset="0"/>
              </a:rPr>
              <a:t>Eviter l’isolement</a:t>
            </a:r>
            <a:r>
              <a:rPr lang="fr-CH" sz="900" dirty="0" smtClean="0">
                <a:latin typeface="Arial" panose="020B0604020202020204" pitchFamily="34" charset="0"/>
                <a:cs typeface="Arial" panose="020B0604020202020204" pitchFamily="34" charset="0"/>
              </a:rPr>
              <a:t>	se sentir utiles et accueillis tels qu’ils sont, sans jugement</a:t>
            </a:r>
          </a:p>
          <a:p>
            <a:endParaRPr lang="fr-CH" sz="900" dirty="0" smtClean="0">
              <a:latin typeface="Arial" panose="020B0604020202020204" pitchFamily="34" charset="0"/>
              <a:cs typeface="Arial" panose="020B0604020202020204" pitchFamily="34" charset="0"/>
            </a:endParaRPr>
          </a:p>
          <a:p>
            <a:r>
              <a:rPr lang="fr-CH" sz="900" dirty="0" smtClean="0">
                <a:solidFill>
                  <a:schemeClr val="accent2">
                    <a:lumMod val="75000"/>
                  </a:schemeClr>
                </a:solidFill>
                <a:latin typeface="Arial" panose="020B0604020202020204" pitchFamily="34" charset="0"/>
                <a:cs typeface="Arial" panose="020B0604020202020204" pitchFamily="34" charset="0"/>
              </a:rPr>
              <a:t>Philosophie</a:t>
            </a:r>
            <a:r>
              <a:rPr lang="fr-CH" sz="900" dirty="0" smtClean="0">
                <a:latin typeface="Arial" panose="020B0604020202020204" pitchFamily="34" charset="0"/>
                <a:cs typeface="Arial" panose="020B0604020202020204" pitchFamily="34" charset="0"/>
              </a:rPr>
              <a:t>	se centrer sur les capacités et les intérêts de la personne </a:t>
            </a:r>
          </a:p>
          <a:p>
            <a:r>
              <a:rPr lang="fr-CH" sz="900" dirty="0" smtClean="0">
                <a:latin typeface="Arial" panose="020B0604020202020204" pitchFamily="34" charset="0"/>
                <a:cs typeface="Arial" panose="020B0604020202020204" pitchFamily="34" charset="0"/>
              </a:rPr>
              <a:t>	utiliser la biographie = comprendre certains comportements, porte d’entrée de 	communication</a:t>
            </a:r>
          </a:p>
          <a:p>
            <a:r>
              <a:rPr lang="fr-CH" sz="900" dirty="0" smtClean="0">
                <a:latin typeface="Arial" panose="020B0604020202020204" pitchFamily="34" charset="0"/>
                <a:cs typeface="Arial" panose="020B0604020202020204" pitchFamily="34" charset="0"/>
              </a:rPr>
              <a:t>	=&gt; donner un sens à nos actions en fonction de chaque personne</a:t>
            </a:r>
          </a:p>
          <a:p>
            <a:endParaRPr lang="fr-CH" sz="900" dirty="0" smtClean="0">
              <a:latin typeface="Arial" panose="020B0604020202020204" pitchFamily="34" charset="0"/>
              <a:cs typeface="Arial" panose="020B0604020202020204" pitchFamily="34" charset="0"/>
            </a:endParaRPr>
          </a:p>
          <a:p>
            <a:r>
              <a:rPr lang="fr-CH" sz="900" dirty="0" smtClean="0">
                <a:solidFill>
                  <a:schemeClr val="accent2">
                    <a:lumMod val="75000"/>
                  </a:schemeClr>
                </a:solidFill>
                <a:latin typeface="Arial" panose="020B0604020202020204" pitchFamily="34" charset="0"/>
                <a:cs typeface="Arial" panose="020B0604020202020204" pitchFamily="34" charset="0"/>
              </a:rPr>
              <a:t>Soutien aux proches </a:t>
            </a:r>
            <a:r>
              <a:rPr lang="fr-CH" sz="900" dirty="0" smtClean="0">
                <a:latin typeface="Arial" panose="020B0604020202020204" pitchFamily="34" charset="0"/>
                <a:cs typeface="Arial" panose="020B0604020202020204" pitchFamily="34" charset="0"/>
              </a:rPr>
              <a:t> écoute et soutien</a:t>
            </a:r>
          </a:p>
          <a:p>
            <a:r>
              <a:rPr lang="fr-CH" sz="900" dirty="0" smtClean="0">
                <a:latin typeface="Arial" panose="020B0604020202020204" pitchFamily="34" charset="0"/>
                <a:cs typeface="Arial" panose="020B0604020202020204" pitchFamily="34" charset="0"/>
              </a:rPr>
              <a:t>	formation (Validation)</a:t>
            </a:r>
          </a:p>
          <a:p>
            <a:r>
              <a:rPr lang="fr-CH" sz="900" dirty="0" smtClean="0">
                <a:latin typeface="Arial" panose="020B0604020202020204" pitchFamily="34" charset="0"/>
                <a:cs typeface="Arial" panose="020B0604020202020204" pitchFamily="34" charset="0"/>
              </a:rPr>
              <a:t>	</a:t>
            </a:r>
          </a:p>
          <a:p>
            <a:r>
              <a:rPr lang="fr-CH" sz="900" dirty="0" smtClean="0">
                <a:solidFill>
                  <a:schemeClr val="accent2">
                    <a:lumMod val="75000"/>
                  </a:schemeClr>
                </a:solidFill>
                <a:latin typeface="Arial" panose="020B0604020202020204" pitchFamily="34" charset="0"/>
                <a:cs typeface="Arial" panose="020B0604020202020204" pitchFamily="34" charset="0"/>
              </a:rPr>
              <a:t>Transports	</a:t>
            </a:r>
            <a:r>
              <a:rPr lang="fr-CH" sz="900" dirty="0" smtClean="0">
                <a:latin typeface="Arial" panose="020B0604020202020204" pitchFamily="34" charset="0"/>
                <a:cs typeface="Arial" panose="020B0604020202020204" pitchFamily="34" charset="0"/>
              </a:rPr>
              <a:t>rassurer la personne (bénévole), habillés adéquatement, dentier,…</a:t>
            </a:r>
          </a:p>
          <a:p>
            <a:r>
              <a:rPr lang="fr-CH" sz="900" dirty="0" smtClean="0">
                <a:latin typeface="Arial" panose="020B0604020202020204" pitchFamily="34" charset="0"/>
                <a:cs typeface="Arial" panose="020B0604020202020204" pitchFamily="34" charset="0"/>
              </a:rPr>
              <a:t>	contact avec les proches</a:t>
            </a:r>
          </a:p>
          <a:p>
            <a:r>
              <a:rPr lang="fr-CH" sz="900" dirty="0" smtClean="0">
                <a:latin typeface="Arial" panose="020B0604020202020204" pitchFamily="34" charset="0"/>
                <a:cs typeface="Arial" panose="020B0604020202020204" pitchFamily="34" charset="0"/>
              </a:rPr>
              <a:t>	visuel sur le domicile</a:t>
            </a:r>
          </a:p>
          <a:p>
            <a:endParaRPr lang="fr-CH" sz="900" dirty="0">
              <a:latin typeface="Arial" panose="020B0604020202020204" pitchFamily="34" charset="0"/>
              <a:cs typeface="Arial" panose="020B0604020202020204" pitchFamily="34" charset="0"/>
            </a:endParaRPr>
          </a:p>
          <a:p>
            <a:r>
              <a:rPr lang="fr-CH" sz="1000" dirty="0" smtClean="0">
                <a:solidFill>
                  <a:schemeClr val="accent2"/>
                </a:solidFill>
                <a:latin typeface="Arial" panose="020B0604020202020204" pitchFamily="34" charset="0"/>
                <a:cs typeface="Arial" panose="020B0604020202020204" pitchFamily="34" charset="0"/>
              </a:rPr>
              <a:t>Partage</a:t>
            </a:r>
            <a:r>
              <a:rPr lang="fr-CH" sz="1000" dirty="0" smtClean="0">
                <a:latin typeface="Arial" panose="020B0604020202020204" pitchFamily="34" charset="0"/>
                <a:cs typeface="Arial" panose="020B0604020202020204" pitchFamily="34" charset="0"/>
              </a:rPr>
              <a:t>	journée d’observation pour soignants externes (EMS, St-Amé,…)</a:t>
            </a:r>
            <a:endParaRPr lang="fr-CH" sz="1000" dirty="0">
              <a:latin typeface="Arial" panose="020B0604020202020204" pitchFamily="34" charset="0"/>
              <a:cs typeface="Arial" panose="020B0604020202020204" pitchFamily="34" charset="0"/>
            </a:endParaRPr>
          </a:p>
          <a:p>
            <a:endParaRPr lang="fr-CH" dirty="0">
              <a:solidFill>
                <a:schemeClr val="accent2">
                  <a:lumMod val="75000"/>
                </a:schemeClr>
              </a:solidFill>
            </a:endParaRPr>
          </a:p>
        </p:txBody>
      </p:sp>
      <p:sp>
        <p:nvSpPr>
          <p:cNvPr id="4" name="Espace réservé du numéro de diapositive 3"/>
          <p:cNvSpPr>
            <a:spLocks noGrp="1"/>
          </p:cNvSpPr>
          <p:nvPr>
            <p:ph type="sldNum" sz="quarter" idx="10"/>
          </p:nvPr>
        </p:nvSpPr>
        <p:spPr/>
        <p:txBody>
          <a:bodyPr/>
          <a:lstStyle/>
          <a:p>
            <a:fld id="{8CA81596-2C39-4520-BA1D-BC0A9A53CBC3}" type="slidenum">
              <a:rPr lang="fr-CH" smtClean="0"/>
              <a:pPr/>
              <a:t>7</a:t>
            </a:fld>
            <a:endParaRPr lang="fr-CH"/>
          </a:p>
        </p:txBody>
      </p:sp>
    </p:spTree>
    <p:extLst>
      <p:ext uri="{BB962C8B-B14F-4D97-AF65-F5344CB8AC3E}">
        <p14:creationId xmlns:p14="http://schemas.microsoft.com/office/powerpoint/2010/main" val="6310572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CH" dirty="0"/>
          </a:p>
        </p:txBody>
      </p:sp>
      <p:sp>
        <p:nvSpPr>
          <p:cNvPr id="4" name="Espace réservé du numéro de diapositive 3"/>
          <p:cNvSpPr>
            <a:spLocks noGrp="1"/>
          </p:cNvSpPr>
          <p:nvPr>
            <p:ph type="sldNum" sz="quarter" idx="10"/>
          </p:nvPr>
        </p:nvSpPr>
        <p:spPr/>
        <p:txBody>
          <a:bodyPr/>
          <a:lstStyle/>
          <a:p>
            <a:fld id="{8CA81596-2C39-4520-BA1D-BC0A9A53CBC3}" type="slidenum">
              <a:rPr lang="fr-CH" smtClean="0"/>
              <a:pPr/>
              <a:t>17</a:t>
            </a:fld>
            <a:endParaRPr lang="fr-CH"/>
          </a:p>
        </p:txBody>
      </p:sp>
    </p:spTree>
    <p:extLst>
      <p:ext uri="{BB962C8B-B14F-4D97-AF65-F5344CB8AC3E}">
        <p14:creationId xmlns:p14="http://schemas.microsoft.com/office/powerpoint/2010/main" val="2572200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CH" dirty="0"/>
          </a:p>
        </p:txBody>
      </p:sp>
      <p:sp>
        <p:nvSpPr>
          <p:cNvPr id="4" name="Espace réservé du numéro de diapositive 3"/>
          <p:cNvSpPr>
            <a:spLocks noGrp="1"/>
          </p:cNvSpPr>
          <p:nvPr>
            <p:ph type="sldNum" sz="quarter" idx="10"/>
          </p:nvPr>
        </p:nvSpPr>
        <p:spPr/>
        <p:txBody>
          <a:bodyPr/>
          <a:lstStyle/>
          <a:p>
            <a:fld id="{8CA81596-2C39-4520-BA1D-BC0A9A53CBC3}" type="slidenum">
              <a:rPr lang="fr-CH" smtClean="0"/>
              <a:pPr/>
              <a:t>18</a:t>
            </a:fld>
            <a:endParaRPr lang="fr-CH"/>
          </a:p>
        </p:txBody>
      </p:sp>
    </p:spTree>
    <p:extLst>
      <p:ext uri="{BB962C8B-B14F-4D97-AF65-F5344CB8AC3E}">
        <p14:creationId xmlns:p14="http://schemas.microsoft.com/office/powerpoint/2010/main" val="26095216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CH" dirty="0"/>
          </a:p>
        </p:txBody>
      </p:sp>
      <p:sp>
        <p:nvSpPr>
          <p:cNvPr id="4" name="Espace réservé du numéro de diapositive 3"/>
          <p:cNvSpPr>
            <a:spLocks noGrp="1"/>
          </p:cNvSpPr>
          <p:nvPr>
            <p:ph type="sldNum" sz="quarter" idx="10"/>
          </p:nvPr>
        </p:nvSpPr>
        <p:spPr/>
        <p:txBody>
          <a:bodyPr/>
          <a:lstStyle/>
          <a:p>
            <a:fld id="{8CA81596-2C39-4520-BA1D-BC0A9A53CBC3}" type="slidenum">
              <a:rPr lang="fr-CH" smtClean="0"/>
              <a:pPr/>
              <a:t>19</a:t>
            </a:fld>
            <a:endParaRPr lang="fr-CH"/>
          </a:p>
        </p:txBody>
      </p:sp>
    </p:spTree>
    <p:extLst>
      <p:ext uri="{BB962C8B-B14F-4D97-AF65-F5344CB8AC3E}">
        <p14:creationId xmlns:p14="http://schemas.microsoft.com/office/powerpoint/2010/main" val="17408894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CH" dirty="0" smtClean="0">
              <a:latin typeface="Arial" panose="020B0604020202020204" pitchFamily="34" charset="0"/>
              <a:cs typeface="Arial" panose="020B0604020202020204" pitchFamily="34" charset="0"/>
            </a:endParaRPr>
          </a:p>
          <a:p>
            <a:r>
              <a:rPr lang="fr-CH" sz="900" dirty="0" smtClean="0">
                <a:solidFill>
                  <a:schemeClr val="accent2"/>
                </a:solidFill>
                <a:latin typeface="Arial" panose="020B0604020202020204" pitchFamily="34" charset="0"/>
                <a:cs typeface="Arial" panose="020B0604020202020204" pitchFamily="34" charset="0"/>
              </a:rPr>
              <a:t>Prendre le temps </a:t>
            </a:r>
            <a:r>
              <a:rPr lang="fr-CH" sz="900" dirty="0" smtClean="0">
                <a:latin typeface="Arial" panose="020B0604020202020204" pitchFamily="34" charset="0"/>
                <a:cs typeface="Arial" panose="020B0604020202020204" pitchFamily="34" charset="0"/>
              </a:rPr>
              <a:t>=&gt; Identifier le SCPD, trouver les facteurs favorisants (troubles somatiques, 	médication, soucis de l’hôte, attitude de l’entourage, contention,…), quand? Avec qui? 	Gravité?</a:t>
            </a:r>
          </a:p>
          <a:p>
            <a:r>
              <a:rPr lang="fr-CH" sz="900" dirty="0" smtClean="0">
                <a:latin typeface="Arial" panose="020B0604020202020204" pitchFamily="34" charset="0"/>
                <a:cs typeface="Arial" panose="020B0604020202020204" pitchFamily="34" charset="0"/>
              </a:rPr>
              <a:t>	Outils d’évaluation (inventaire d’agitation Cohen-Mansfield, échelle de </a:t>
            </a:r>
            <a:r>
              <a:rPr lang="fr-CH" sz="900" dirty="0" err="1" smtClean="0">
                <a:latin typeface="Arial" panose="020B0604020202020204" pitchFamily="34" charset="0"/>
                <a:cs typeface="Arial" panose="020B0604020202020204" pitchFamily="34" charset="0"/>
              </a:rPr>
              <a:t>Cornell</a:t>
            </a:r>
            <a:r>
              <a:rPr lang="fr-CH" sz="900" dirty="0" smtClean="0">
                <a:latin typeface="Arial" panose="020B0604020202020204" pitchFamily="34" charset="0"/>
                <a:cs typeface="Arial" panose="020B0604020202020204" pitchFamily="34" charset="0"/>
              </a:rPr>
              <a:t>,…)</a:t>
            </a:r>
          </a:p>
          <a:p>
            <a:r>
              <a:rPr lang="fr-CH" sz="900" dirty="0" smtClean="0">
                <a:latin typeface="Arial" panose="020B0604020202020204" pitchFamily="34" charset="0"/>
                <a:cs typeface="Arial" panose="020B0604020202020204" pitchFamily="34" charset="0"/>
              </a:rPr>
              <a:t>	=&gt; Privilégier l’intervention à la médication! Actions qui ont un sens pour la personne, 	Approches (Montessori adapté, Validation, humaniste, réminiscence, …)</a:t>
            </a:r>
          </a:p>
          <a:p>
            <a:r>
              <a:rPr lang="fr-CH" sz="900" dirty="0" smtClean="0">
                <a:latin typeface="Arial" panose="020B0604020202020204" pitchFamily="34" charset="0"/>
                <a:cs typeface="Arial" panose="020B0604020202020204" pitchFamily="34" charset="0"/>
              </a:rPr>
              <a:t>	</a:t>
            </a:r>
          </a:p>
          <a:p>
            <a:endParaRPr lang="fr-CH" dirty="0" smtClean="0">
              <a:latin typeface="Arial" panose="020B0604020202020204" pitchFamily="34" charset="0"/>
              <a:cs typeface="Arial" panose="020B0604020202020204" pitchFamily="34" charset="0"/>
            </a:endParaRPr>
          </a:p>
          <a:p>
            <a:endParaRPr lang="fr-CH" dirty="0" smtClean="0">
              <a:latin typeface="Arial" panose="020B0604020202020204" pitchFamily="34" charset="0"/>
              <a:cs typeface="Arial" panose="020B0604020202020204" pitchFamily="34" charset="0"/>
            </a:endParaRPr>
          </a:p>
          <a:p>
            <a:endParaRPr lang="fr-CH" dirty="0"/>
          </a:p>
        </p:txBody>
      </p:sp>
      <p:sp>
        <p:nvSpPr>
          <p:cNvPr id="4" name="Espace réservé du numéro de diapositive 3"/>
          <p:cNvSpPr>
            <a:spLocks noGrp="1"/>
          </p:cNvSpPr>
          <p:nvPr>
            <p:ph type="sldNum" sz="quarter" idx="10"/>
          </p:nvPr>
        </p:nvSpPr>
        <p:spPr/>
        <p:txBody>
          <a:bodyPr/>
          <a:lstStyle/>
          <a:p>
            <a:fld id="{8CA81596-2C39-4520-BA1D-BC0A9A53CBC3}" type="slidenum">
              <a:rPr lang="fr-CH" smtClean="0"/>
              <a:pPr/>
              <a:t>20</a:t>
            </a:fld>
            <a:endParaRPr lang="fr-CH"/>
          </a:p>
        </p:txBody>
      </p:sp>
    </p:spTree>
    <p:extLst>
      <p:ext uri="{BB962C8B-B14F-4D97-AF65-F5344CB8AC3E}">
        <p14:creationId xmlns:p14="http://schemas.microsoft.com/office/powerpoint/2010/main" val="1223113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fr-FR" smtClean="0"/>
              <a:t>Modifiez le style du titre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spc="3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fr-FR" smtClean="0"/>
              <a:t>Modifiez le style des sous-titres du masque</a:t>
            </a:r>
            <a:endParaRPr lang="en-US" dirty="0"/>
          </a:p>
        </p:txBody>
      </p:sp>
      <p:sp>
        <p:nvSpPr>
          <p:cNvPr id="7" name="Rectangle 6"/>
          <p:cNvSpPr/>
          <p:nvPr/>
        </p:nvSpPr>
        <p:spPr>
          <a:xfrm>
            <a:off x="0" y="0"/>
            <a:ext cx="457200" cy="68580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Date Placeholder 7"/>
          <p:cNvSpPr>
            <a:spLocks noGrp="1"/>
          </p:cNvSpPr>
          <p:nvPr>
            <p:ph type="dt" sz="half" idx="10"/>
          </p:nvPr>
        </p:nvSpPr>
        <p:spPr/>
        <p:txBody>
          <a:bodyPr/>
          <a:lstStyle/>
          <a:p>
            <a:fld id="{1ED15B4E-F3CF-48F7-8511-284A19185277}" type="datetime1">
              <a:rPr lang="en-US" smtClean="0"/>
              <a:pPr/>
              <a:t>11/5/2021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‹N°›</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7C59697-4B80-4789-971E-71430F578196}" type="datetime1">
              <a:rPr lang="en-US" smtClean="0"/>
              <a:pPr/>
              <a:t>11/5/2021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‹N°›</a:t>
            </a:fld>
            <a:endParaRPr lang="en-US" dirty="0"/>
          </a:p>
        </p:txBody>
      </p:sp>
      <p:sp>
        <p:nvSpPr>
          <p:cNvPr id="8" name="Rectangle 7"/>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1"/>
            </a:lvl1pPr>
          </a:lstStyle>
          <a:p>
            <a:r>
              <a:rPr lang="fr-FR" smtClean="0"/>
              <a:t>Modifiez le style du titre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spc="30" baseline="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87AC267A-DEAE-4EB3-8319-1E5208D970F6}" type="datetime1">
              <a:rPr lang="en-US" smtClean="0"/>
              <a:pPr/>
              <a:t>11/5/2021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‹N°›</a:t>
            </a:fld>
            <a:endParaRPr lang="en-US" dirty="0"/>
          </a:p>
        </p:txBody>
      </p:sp>
      <p:sp>
        <p:nvSpPr>
          <p:cNvPr id="8" name="Rectangle 7"/>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94BA0C7-020B-4848-A9A7-83F6023B57DC}" type="datetime1">
              <a:rPr lang="en-US" smtClean="0"/>
              <a:pPr/>
              <a:t>11/5/2021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‹N°›</a:t>
            </a:fld>
            <a:endParaRPr lang="en-US" dirty="0"/>
          </a:p>
        </p:txBody>
      </p:sp>
      <p:sp>
        <p:nvSpPr>
          <p:cNvPr id="8" name="Rectangle 7"/>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fr-FR" smtClean="0"/>
              <a:t>Modifiez les styles du texte du masque</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78EC7466-B562-4C24-8895-24B4E2B559D0}" type="datetime1">
              <a:rPr lang="en-US" smtClean="0"/>
              <a:pPr/>
              <a:t>11/5/2021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‹N°›</a:t>
            </a:fld>
            <a:endParaRPr lang="en-US" dirty="0"/>
          </a:p>
        </p:txBody>
      </p:sp>
      <p:sp>
        <p:nvSpPr>
          <p:cNvPr id="11" name="Rectangle 10"/>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F6E0BF5B-6078-4D22-A424-3B21B6EF92DA}" type="datetime1">
              <a:rPr lang="en-US" smtClean="0"/>
              <a:pPr/>
              <a:t>11/5/2021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pPr/>
              <a:t>‹N°›</a:t>
            </a:fld>
            <a:endParaRPr lang="en-US" dirty="0"/>
          </a:p>
        </p:txBody>
      </p:sp>
      <p:sp>
        <p:nvSpPr>
          <p:cNvPr id="7" name="Rectangle 6"/>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142796-F857-4825-87D0-3BA5C01A967D}" type="datetime1">
              <a:rPr lang="en-US" smtClean="0"/>
              <a:pPr/>
              <a:t>11/5/2021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pPr/>
              <a:t>‹N°›</a:t>
            </a:fld>
            <a:endParaRPr lang="en-US" dirty="0"/>
          </a:p>
        </p:txBody>
      </p:sp>
      <p:sp>
        <p:nvSpPr>
          <p:cNvPr id="5" name="Rectangle 4"/>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2800" b="1" baseline="0"/>
            </a:lvl1pPr>
          </a:lstStyle>
          <a:p>
            <a:r>
              <a:rPr lang="fr-FR" smtClean="0"/>
              <a:t>Modifiez le style du titre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3B38D98-CEA8-4FF3-B090-63240811887B}" type="datetime1">
              <a:rPr lang="en-US" smtClean="0"/>
              <a:pPr/>
              <a:t>11/5/2021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‹N°›</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1">
                <a:solidFill>
                  <a:schemeClr val="bg1"/>
                </a:solidFill>
              </a:defRPr>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0" y="0"/>
            <a:ext cx="11292840" cy="512892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400" baseline="0">
                <a:solidFill>
                  <a:schemeClr val="bg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EE83D8F-CAD6-49BC-B33A-07D860C8BFDC}" type="datetime1">
              <a:rPr lang="en-US" smtClean="0"/>
              <a:pPr/>
              <a:t>11/5/2021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‹N°›</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89F4E2F6-A644-4849-81CA-6F747E28C74D}" type="datetime1">
              <a:rPr lang="en-US" smtClean="0"/>
              <a:pPr/>
              <a:t>11/5/2021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‹N°›</a:t>
            </a:fld>
            <a:endParaRPr lang="en-US" dirty="0"/>
          </a:p>
        </p:txBody>
      </p:sp>
      <p:sp>
        <p:nvSpPr>
          <p:cNvPr id="7" name="Rectangle 6"/>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75FBB09-BAA1-4466-8F4F-F54EAFC81BDE}" type="datetime1">
              <a:rPr lang="en-US" smtClean="0"/>
              <a:pPr/>
              <a:t>11/5/2021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‹N°›</a:t>
            </a:fld>
            <a:endParaRPr lang="en-US" dirty="0"/>
          </a:p>
        </p:txBody>
      </p:sp>
      <p:sp>
        <p:nvSpPr>
          <p:cNvPr id="7" name="Rectangle 6"/>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294198"/>
            <a:ext cx="9692640" cy="1397124"/>
          </a:xfrm>
          <a:prstGeom prst="rect">
            <a:avLst/>
          </a:prstGeom>
        </p:spPr>
        <p:txBody>
          <a:bodyPr vert="horz" lIns="91440" tIns="27432" rIns="91440" bIns="45720" rtlCol="0" anchor="b">
            <a:normAutofit/>
          </a:bodyPr>
          <a:lstStyle/>
          <a:p>
            <a:r>
              <a:rPr lang="fr-FR" smtClean="0"/>
              <a:t>Modifiez le style du titre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accent1">
                    <a:lumMod val="40000"/>
                    <a:lumOff val="60000"/>
                  </a:schemeClr>
                </a:solidFill>
              </a:defRPr>
            </a:lvl1pPr>
          </a:lstStyle>
          <a:p>
            <a:fld id="{92EB4178-D377-48BC-99C8-0FB4F7EE3F1F}" type="datetime1">
              <a:rPr lang="en-US" smtClean="0"/>
              <a:pPr/>
              <a:t>11/5/2021</a:t>
            </a:fld>
            <a:endParaRPr lang="en-US" dirty="0"/>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accent1">
                    <a:lumMod val="40000"/>
                    <a:lumOff val="60000"/>
                  </a:schemeClr>
                </a:solidFill>
              </a:defRPr>
            </a:lvl1pPr>
          </a:lstStyle>
          <a:p>
            <a:endParaRPr lang="en-US" dirty="0"/>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accent1">
                    <a:lumMod val="60000"/>
                    <a:lumOff val="40000"/>
                  </a:schemeClr>
                </a:solidFill>
                <a:latin typeface="+mj-lt"/>
              </a:defRPr>
            </a:lvl1pPr>
          </a:lstStyle>
          <a:p>
            <a:fld id="{4FAB73BC-B049-4115-A692-8D63A059BFB8}"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hdr="0" ftr="0" dt="0"/>
  <p:txStyles>
    <p:titleStyle>
      <a:lvl1pPr algn="l" defTabSz="914400" rtl="0" eaLnBrk="1" latinLnBrk="0" hangingPunct="1">
        <a:lnSpc>
          <a:spcPct val="90000"/>
        </a:lnSpc>
        <a:spcBef>
          <a:spcPct val="0"/>
        </a:spcBef>
        <a:buNone/>
        <a:defRPr sz="4400" b="1" kern="1200" spc="-50" baseline="0">
          <a:solidFill>
            <a:schemeClr val="accent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2000" kern="1200" spc="10" baseline="0">
          <a:solidFill>
            <a:schemeClr val="tx1">
              <a:lumMod val="65000"/>
              <a:lumOff val="35000"/>
            </a:schemeClr>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271593" y="83451"/>
            <a:ext cx="9418320" cy="2015244"/>
          </a:xfrm>
        </p:spPr>
        <p:txBody>
          <a:bodyPr>
            <a:normAutofit/>
          </a:bodyPr>
          <a:lstStyle/>
          <a:p>
            <a:pPr algn="r"/>
            <a:r>
              <a:rPr lang="fr-CH" sz="3600" dirty="0" smtClean="0">
                <a:latin typeface="Arial" panose="020B0604020202020204" pitchFamily="34" charset="0"/>
                <a:cs typeface="Arial" panose="020B0604020202020204" pitchFamily="34" charset="0"/>
              </a:rPr>
              <a:t>Rapport d’activité</a:t>
            </a:r>
            <a:r>
              <a:rPr lang="fr-CH" sz="3600" dirty="0" smtClean="0">
                <a:latin typeface="Arial" panose="020B0604020202020204" pitchFamily="34" charset="0"/>
                <a:cs typeface="Arial" panose="020B0604020202020204" pitchFamily="34" charset="0"/>
              </a:rPr>
              <a:t/>
            </a:r>
            <a:br>
              <a:rPr lang="fr-CH" sz="3600" dirty="0" smtClean="0">
                <a:latin typeface="Arial" panose="020B0604020202020204" pitchFamily="34" charset="0"/>
                <a:cs typeface="Arial" panose="020B0604020202020204" pitchFamily="34" charset="0"/>
              </a:rPr>
            </a:br>
            <a:r>
              <a:rPr lang="fr-CH" sz="3600" dirty="0" smtClean="0">
                <a:latin typeface="Arial" panose="020B0604020202020204" pitchFamily="34" charset="0"/>
                <a:cs typeface="Arial" panose="020B0604020202020204" pitchFamily="34" charset="0"/>
              </a:rPr>
              <a:t/>
            </a:r>
            <a:br>
              <a:rPr lang="fr-CH" sz="3600" dirty="0" smtClean="0">
                <a:latin typeface="Arial" panose="020B0604020202020204" pitchFamily="34" charset="0"/>
                <a:cs typeface="Arial" panose="020B0604020202020204" pitchFamily="34" charset="0"/>
              </a:rPr>
            </a:br>
            <a:r>
              <a:rPr lang="fr-CH" sz="3200" dirty="0" smtClean="0">
                <a:latin typeface="Arial" panose="020B0604020202020204" pitchFamily="34" charset="0"/>
                <a:cs typeface="Arial" panose="020B0604020202020204" pitchFamily="34" charset="0"/>
              </a:rPr>
              <a:t>Exercice 2020</a:t>
            </a:r>
            <a:endParaRPr lang="fr-CH" sz="3200" spc="0" dirty="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endParaRPr>
          </a:p>
        </p:txBody>
      </p:sp>
      <p:sp>
        <p:nvSpPr>
          <p:cNvPr id="3" name="Sous-titre 2"/>
          <p:cNvSpPr>
            <a:spLocks noGrp="1"/>
          </p:cNvSpPr>
          <p:nvPr>
            <p:ph type="subTitle" idx="1"/>
          </p:nvPr>
        </p:nvSpPr>
        <p:spPr/>
        <p:txBody>
          <a:bodyPr>
            <a:normAutofit/>
          </a:bodyPr>
          <a:lstStyle/>
          <a:p>
            <a:endParaRPr lang="fr-CH" dirty="0" smtClean="0">
              <a:solidFill>
                <a:schemeClr val="accent1"/>
              </a:solidFill>
              <a:latin typeface="Arial" panose="020B0604020202020204" pitchFamily="34" charset="0"/>
              <a:cs typeface="Arial" panose="020B0604020202020204" pitchFamily="34" charset="0"/>
            </a:endParaRPr>
          </a:p>
          <a:p>
            <a:r>
              <a:rPr lang="fr-CH" dirty="0" smtClean="0">
                <a:solidFill>
                  <a:schemeClr val="accent1"/>
                </a:solidFill>
                <a:latin typeface="Arial" panose="020B0604020202020204" pitchFamily="34" charset="0"/>
                <a:cs typeface="Arial" panose="020B0604020202020204" pitchFamily="34" charset="0"/>
              </a:rPr>
              <a:t>Structure de soins de jour les Acacias – Martigny</a:t>
            </a:r>
          </a:p>
          <a:p>
            <a:r>
              <a:rPr lang="fr-CH" sz="1400" dirty="0" smtClean="0">
                <a:solidFill>
                  <a:schemeClr val="accent1"/>
                </a:solidFill>
                <a:latin typeface="Arial" panose="020B0604020202020204" pitchFamily="34" charset="0"/>
                <a:cs typeface="Arial" panose="020B0604020202020204" pitchFamily="34" charset="0"/>
              </a:rPr>
              <a:t>Spécialisée dans l’accompagnement des personnes atteintes de troubles neurocognitifs de type Alzheimer</a:t>
            </a:r>
          </a:p>
          <a:p>
            <a:endParaRPr lang="fr-CH" dirty="0" smtClean="0"/>
          </a:p>
          <a:p>
            <a:endParaRPr lang="fr-CH"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3807" y="2734495"/>
            <a:ext cx="2574579" cy="1043317"/>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71593" y="1218966"/>
            <a:ext cx="5707550" cy="3805034"/>
          </a:xfrm>
          <a:prstGeom prst="rect">
            <a:avLst/>
          </a:prstGeom>
        </p:spPr>
      </p:pic>
    </p:spTree>
    <p:extLst>
      <p:ext uri="{BB962C8B-B14F-4D97-AF65-F5344CB8AC3E}">
        <p14:creationId xmlns:p14="http://schemas.microsoft.com/office/powerpoint/2010/main" val="26109326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CH" dirty="0" smtClean="0"/>
              <a:t>Message du Président</a:t>
            </a:r>
            <a:endParaRPr lang="fr-CH" dirty="0"/>
          </a:p>
        </p:txBody>
      </p:sp>
      <p:sp>
        <p:nvSpPr>
          <p:cNvPr id="3" name="Espace réservé du contenu 2"/>
          <p:cNvSpPr>
            <a:spLocks noGrp="1"/>
          </p:cNvSpPr>
          <p:nvPr>
            <p:ph idx="1"/>
          </p:nvPr>
        </p:nvSpPr>
        <p:spPr>
          <a:xfrm>
            <a:off x="1261872" y="1820863"/>
            <a:ext cx="8595360" cy="4596870"/>
          </a:xfrm>
        </p:spPr>
        <p:txBody>
          <a:bodyPr>
            <a:normAutofit fontScale="32500" lnSpcReduction="20000"/>
          </a:bodyPr>
          <a:lstStyle/>
          <a:p>
            <a:pPr marL="0" indent="0">
              <a:buNone/>
            </a:pPr>
            <a:endParaRPr lang="fr-CH" sz="3700" dirty="0" smtClean="0"/>
          </a:p>
          <a:p>
            <a:pPr marL="0" indent="0" algn="just">
              <a:buNone/>
            </a:pPr>
            <a:r>
              <a:rPr lang="fr-CH" sz="4900" dirty="0">
                <a:latin typeface="Arial" panose="020B0604020202020204" pitchFamily="34" charset="0"/>
                <a:cs typeface="Arial" panose="020B0604020202020204" pitchFamily="34" charset="0"/>
              </a:rPr>
              <a:t>Bien que nous ne voyions pas encore le « bout de ce long tunnel », l’augmentation constante du nombre de personnes vaccinées permet d’envisager avec confiance l’amélioration de la situation</a:t>
            </a:r>
            <a:r>
              <a:rPr lang="fr-CH" sz="4900" dirty="0" smtClean="0">
                <a:latin typeface="Arial" panose="020B0604020202020204" pitchFamily="34" charset="0"/>
                <a:cs typeface="Arial" panose="020B0604020202020204" pitchFamily="34" charset="0"/>
              </a:rPr>
              <a:t>. Une </a:t>
            </a:r>
            <a:r>
              <a:rPr lang="fr-CH" sz="4900" dirty="0">
                <a:latin typeface="Arial" panose="020B0604020202020204" pitchFamily="34" charset="0"/>
                <a:cs typeface="Arial" panose="020B0604020202020204" pitchFamily="34" charset="0"/>
              </a:rPr>
              <a:t>troisième dose est recommandée pour les personnes à risque, cette recommandation doit être prise en compte par les proches de nos hôtes ainsi que par </a:t>
            </a:r>
            <a:r>
              <a:rPr lang="fr-CH" sz="4900" dirty="0" smtClean="0">
                <a:latin typeface="Arial" panose="020B0604020202020204" pitchFamily="34" charset="0"/>
                <a:cs typeface="Arial" panose="020B0604020202020204" pitchFamily="34" charset="0"/>
              </a:rPr>
              <a:t>nous-mêmes.</a:t>
            </a:r>
            <a:endParaRPr lang="fr-CH" sz="4900" dirty="0">
              <a:latin typeface="Arial" panose="020B0604020202020204" pitchFamily="34" charset="0"/>
              <a:cs typeface="Arial" panose="020B0604020202020204" pitchFamily="34" charset="0"/>
            </a:endParaRPr>
          </a:p>
          <a:p>
            <a:pPr marL="0" indent="0" algn="just">
              <a:buNone/>
            </a:pPr>
            <a:r>
              <a:rPr lang="fr-CH" sz="4900" dirty="0">
                <a:latin typeface="Arial" panose="020B0604020202020204" pitchFamily="34" charset="0"/>
                <a:cs typeface="Arial" panose="020B0604020202020204" pitchFamily="34" charset="0"/>
              </a:rPr>
              <a:t>Si la situation s’améliore et laisse entrevoir une lueur d’espoir, c’est aussi à quelque part grâce aux personnes qui ont fait le pas et </a:t>
            </a:r>
            <a:r>
              <a:rPr lang="fr-CH" sz="4900" dirty="0" smtClean="0">
                <a:latin typeface="Arial" panose="020B0604020202020204" pitchFamily="34" charset="0"/>
                <a:cs typeface="Arial" panose="020B0604020202020204" pitchFamily="34" charset="0"/>
              </a:rPr>
              <a:t>ont osé se </a:t>
            </a:r>
            <a:r>
              <a:rPr lang="fr-CH" sz="4900" dirty="0">
                <a:latin typeface="Arial" panose="020B0604020202020204" pitchFamily="34" charset="0"/>
                <a:cs typeface="Arial" panose="020B0604020202020204" pitchFamily="34" charset="0"/>
              </a:rPr>
              <a:t>faire vacciner.</a:t>
            </a:r>
          </a:p>
          <a:p>
            <a:pPr marL="0" indent="0" algn="just">
              <a:buNone/>
            </a:pPr>
            <a:r>
              <a:rPr lang="fr-CH" sz="4900" dirty="0">
                <a:latin typeface="Arial" panose="020B0604020202020204" pitchFamily="34" charset="0"/>
                <a:cs typeface="Arial" panose="020B0604020202020204" pitchFamily="34" charset="0"/>
              </a:rPr>
              <a:t>De retour d’un récent voyage en Italie, j’ai pu constater avec quelle rigueur nos voisins s’engagent pour faire face au </a:t>
            </a:r>
            <a:r>
              <a:rPr lang="fr-CH" sz="4900" dirty="0" smtClean="0">
                <a:latin typeface="Arial" panose="020B0604020202020204" pitchFamily="34" charset="0"/>
                <a:cs typeface="Arial" panose="020B0604020202020204" pitchFamily="34" charset="0"/>
              </a:rPr>
              <a:t>COVID-19 : Port </a:t>
            </a:r>
            <a:r>
              <a:rPr lang="fr-CH" sz="4900" dirty="0">
                <a:latin typeface="Arial" panose="020B0604020202020204" pitchFamily="34" charset="0"/>
                <a:cs typeface="Arial" panose="020B0604020202020204" pitchFamily="34" charset="0"/>
              </a:rPr>
              <a:t>du masque à l’entrée des </a:t>
            </a:r>
            <a:r>
              <a:rPr lang="fr-CH" sz="4900" dirty="0" smtClean="0">
                <a:latin typeface="Arial" panose="020B0604020202020204" pitchFamily="34" charset="0"/>
                <a:cs typeface="Arial" panose="020B0604020202020204" pitchFamily="34" charset="0"/>
              </a:rPr>
              <a:t>établissements et des </a:t>
            </a:r>
            <a:r>
              <a:rPr lang="fr-CH" sz="4900" dirty="0">
                <a:latin typeface="Arial" panose="020B0604020202020204" pitchFamily="34" charset="0"/>
                <a:cs typeface="Arial" panose="020B0604020202020204" pitchFamily="34" charset="0"/>
              </a:rPr>
              <a:t>magasins</a:t>
            </a:r>
            <a:r>
              <a:rPr lang="fr-CH" sz="4900" dirty="0" smtClean="0">
                <a:latin typeface="Arial" panose="020B0604020202020204" pitchFamily="34" charset="0"/>
                <a:cs typeface="Arial" panose="020B0604020202020204" pitchFamily="34" charset="0"/>
              </a:rPr>
              <a:t>, respect </a:t>
            </a:r>
            <a:r>
              <a:rPr lang="fr-CH" sz="4900" dirty="0">
                <a:latin typeface="Arial" panose="020B0604020202020204" pitchFamily="34" charset="0"/>
                <a:cs typeface="Arial" panose="020B0604020202020204" pitchFamily="34" charset="0"/>
              </a:rPr>
              <a:t>du nombre de personnes pouvant pénétrer à l’intérieur des points de vente, </a:t>
            </a:r>
            <a:r>
              <a:rPr lang="fr-CH" sz="4900" dirty="0" smtClean="0">
                <a:latin typeface="Arial" panose="020B0604020202020204" pitchFamily="34" charset="0"/>
                <a:cs typeface="Arial" panose="020B0604020202020204" pitchFamily="34" charset="0"/>
              </a:rPr>
              <a:t>désinfection </a:t>
            </a:r>
            <a:r>
              <a:rPr lang="fr-CH" sz="4900" dirty="0">
                <a:latin typeface="Arial" panose="020B0604020202020204" pitchFamily="34" charset="0"/>
                <a:cs typeface="Arial" panose="020B0604020202020204" pitchFamily="34" charset="0"/>
              </a:rPr>
              <a:t>obligatoire et contrôlée des </a:t>
            </a:r>
            <a:r>
              <a:rPr lang="fr-CH" sz="4900" dirty="0" smtClean="0">
                <a:latin typeface="Arial" panose="020B0604020202020204" pitchFamily="34" charset="0"/>
                <a:cs typeface="Arial" panose="020B0604020202020204" pitchFamily="34" charset="0"/>
              </a:rPr>
              <a:t>mains, respect </a:t>
            </a:r>
            <a:r>
              <a:rPr lang="fr-CH" sz="4900" dirty="0">
                <a:latin typeface="Arial" panose="020B0604020202020204" pitchFamily="34" charset="0"/>
                <a:cs typeface="Arial" panose="020B0604020202020204" pitchFamily="34" charset="0"/>
              </a:rPr>
              <a:t>des distances,… </a:t>
            </a:r>
            <a:endParaRPr lang="fr-CH" sz="4900" dirty="0" smtClean="0">
              <a:latin typeface="Arial" panose="020B0604020202020204" pitchFamily="34" charset="0"/>
              <a:cs typeface="Arial" panose="020B0604020202020204" pitchFamily="34" charset="0"/>
            </a:endParaRPr>
          </a:p>
          <a:p>
            <a:pPr marL="0" indent="0" algn="just">
              <a:buNone/>
            </a:pPr>
            <a:r>
              <a:rPr lang="fr-CH" sz="4900" dirty="0" smtClean="0">
                <a:latin typeface="Arial" panose="020B0604020202020204" pitchFamily="34" charset="0"/>
                <a:cs typeface="Arial" panose="020B0604020202020204" pitchFamily="34" charset="0"/>
              </a:rPr>
              <a:t>En </a:t>
            </a:r>
            <a:r>
              <a:rPr lang="fr-CH" sz="4900" dirty="0">
                <a:latin typeface="Arial" panose="020B0604020202020204" pitchFamily="34" charset="0"/>
                <a:cs typeface="Arial" panose="020B0604020202020204" pitchFamily="34" charset="0"/>
              </a:rPr>
              <a:t>fait, ces gestes simples et ce comportement adéquat font partie des principales mesures mises en place au sein de notre structure des Acacias et qui ont permis de maintenir la structure ouverte tout au long de ces nombreux mois délicats</a:t>
            </a:r>
            <a:r>
              <a:rPr lang="fr-CH" sz="4900" dirty="0" smtClean="0">
                <a:latin typeface="Arial" panose="020B0604020202020204" pitchFamily="34" charset="0"/>
                <a:cs typeface="Arial" panose="020B0604020202020204" pitchFamily="34" charset="0"/>
              </a:rPr>
              <a:t>. </a:t>
            </a:r>
          </a:p>
          <a:p>
            <a:pPr marL="0" indent="0" algn="just">
              <a:buNone/>
            </a:pPr>
            <a:r>
              <a:rPr lang="fr-CH" sz="4900" dirty="0" smtClean="0">
                <a:latin typeface="Arial" panose="020B0604020202020204" pitchFamily="34" charset="0"/>
                <a:cs typeface="Arial" panose="020B0604020202020204" pitchFamily="34" charset="0"/>
              </a:rPr>
              <a:t>Certes</a:t>
            </a:r>
            <a:r>
              <a:rPr lang="fr-CH" sz="4900" dirty="0">
                <a:latin typeface="Arial" panose="020B0604020202020204" pitchFamily="34" charset="0"/>
                <a:cs typeface="Arial" panose="020B0604020202020204" pitchFamily="34" charset="0"/>
              </a:rPr>
              <a:t>, le nombre d’hôtes a été revu à la baisse mais aura tout de même permis d’accueillir de nombreuses personnes dans de bonnes conditions</a:t>
            </a:r>
            <a:r>
              <a:rPr lang="fr-CH" sz="4900" dirty="0" smtClean="0">
                <a:latin typeface="Arial" panose="020B0604020202020204" pitchFamily="34" charset="0"/>
                <a:cs typeface="Arial" panose="020B0604020202020204" pitchFamily="34" charset="0"/>
              </a:rPr>
              <a:t>. Pour </a:t>
            </a:r>
            <a:r>
              <a:rPr lang="fr-CH" sz="4900" dirty="0">
                <a:latin typeface="Arial" panose="020B0604020202020204" pitchFamily="34" charset="0"/>
                <a:cs typeface="Arial" panose="020B0604020202020204" pitchFamily="34" charset="0"/>
              </a:rPr>
              <a:t>d’autres, un accompagnement à leur domicile a été mis en place avec satisfaction</a:t>
            </a:r>
            <a:r>
              <a:rPr lang="fr-CH" sz="4900" dirty="0" smtClean="0">
                <a:latin typeface="Arial" panose="020B0604020202020204" pitchFamily="34" charset="0"/>
                <a:cs typeface="Arial" panose="020B0604020202020204" pitchFamily="34" charset="0"/>
              </a:rPr>
              <a:t>.</a:t>
            </a:r>
            <a:endParaRPr lang="fr-CH" sz="4900" dirty="0">
              <a:latin typeface="Arial" panose="020B0604020202020204" pitchFamily="34" charset="0"/>
              <a:cs typeface="Arial" panose="020B0604020202020204" pitchFamily="34" charset="0"/>
            </a:endParaRPr>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2</a:t>
            </a:fld>
            <a:endParaRPr lang="en-US" dirty="0"/>
          </a:p>
        </p:txBody>
      </p:sp>
    </p:spTree>
    <p:extLst>
      <p:ext uri="{BB962C8B-B14F-4D97-AF65-F5344CB8AC3E}">
        <p14:creationId xmlns:p14="http://schemas.microsoft.com/office/powerpoint/2010/main" val="332512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61872" y="294198"/>
            <a:ext cx="9692640" cy="569402"/>
          </a:xfrm>
        </p:spPr>
        <p:txBody>
          <a:bodyPr>
            <a:normAutofit fontScale="90000"/>
          </a:bodyPr>
          <a:lstStyle/>
          <a:p>
            <a:pPr algn="ctr"/>
            <a:endParaRPr lang="fr-CH" dirty="0"/>
          </a:p>
        </p:txBody>
      </p:sp>
      <p:sp>
        <p:nvSpPr>
          <p:cNvPr id="3" name="Espace réservé du contenu 2"/>
          <p:cNvSpPr>
            <a:spLocks noGrp="1"/>
          </p:cNvSpPr>
          <p:nvPr>
            <p:ph idx="1"/>
          </p:nvPr>
        </p:nvSpPr>
        <p:spPr>
          <a:xfrm>
            <a:off x="1261872" y="1162729"/>
            <a:ext cx="8595360" cy="5297338"/>
          </a:xfrm>
        </p:spPr>
        <p:txBody>
          <a:bodyPr>
            <a:normAutofit fontScale="25000" lnSpcReduction="20000"/>
          </a:bodyPr>
          <a:lstStyle/>
          <a:p>
            <a:pPr marL="0" indent="0">
              <a:buNone/>
            </a:pPr>
            <a:endParaRPr lang="fr-CH" sz="3700" dirty="0" smtClean="0"/>
          </a:p>
          <a:p>
            <a:pPr marL="0" indent="0" algn="just">
              <a:buNone/>
            </a:pPr>
            <a:r>
              <a:rPr lang="fr-CH" sz="7200" dirty="0" smtClean="0">
                <a:latin typeface="Arial" panose="020B0604020202020204" pitchFamily="34" charset="0"/>
                <a:cs typeface="Arial" panose="020B0604020202020204" pitchFamily="34" charset="0"/>
              </a:rPr>
              <a:t>Pour </a:t>
            </a:r>
            <a:r>
              <a:rPr lang="fr-CH" sz="7200" dirty="0">
                <a:latin typeface="Arial" panose="020B0604020202020204" pitchFamily="34" charset="0"/>
                <a:cs typeface="Arial" panose="020B0604020202020204" pitchFamily="34" charset="0"/>
              </a:rPr>
              <a:t>cette approche, pour tous ces nombreux changements et pour votre capacité d’adaptation, madame la directrice, mesdames les intervenantes, je vous remercie très sincèrement et j’associe aussi les proches de nos hôtes pour qui cet exercice a été concluant</a:t>
            </a:r>
            <a:r>
              <a:rPr lang="fr-CH" sz="7200" dirty="0" smtClean="0">
                <a:latin typeface="Arial" panose="020B0604020202020204" pitchFamily="34" charset="0"/>
                <a:cs typeface="Arial" panose="020B0604020202020204" pitchFamily="34" charset="0"/>
              </a:rPr>
              <a:t>.</a:t>
            </a:r>
            <a:r>
              <a:rPr lang="fr-CH" sz="7200" dirty="0">
                <a:latin typeface="Arial" panose="020B0604020202020204" pitchFamily="34" charset="0"/>
                <a:cs typeface="Arial" panose="020B0604020202020204" pitchFamily="34" charset="0"/>
              </a:rPr>
              <a:t> </a:t>
            </a:r>
            <a:endParaRPr lang="fr-CH" sz="7200" dirty="0" smtClean="0">
              <a:latin typeface="Arial" panose="020B0604020202020204" pitchFamily="34" charset="0"/>
              <a:cs typeface="Arial" panose="020B0604020202020204" pitchFamily="34" charset="0"/>
            </a:endParaRPr>
          </a:p>
          <a:p>
            <a:pPr marL="0" indent="0" algn="just">
              <a:buNone/>
            </a:pPr>
            <a:r>
              <a:rPr lang="fr-CH" sz="7200" dirty="0" smtClean="0">
                <a:latin typeface="Arial" panose="020B0604020202020204" pitchFamily="34" charset="0"/>
                <a:cs typeface="Arial" panose="020B0604020202020204" pitchFamily="34" charset="0"/>
              </a:rPr>
              <a:t>Petit </a:t>
            </a:r>
            <a:r>
              <a:rPr lang="fr-CH" sz="7200" dirty="0">
                <a:latin typeface="Arial" panose="020B0604020202020204" pitchFamily="34" charset="0"/>
                <a:cs typeface="Arial" panose="020B0604020202020204" pitchFamily="34" charset="0"/>
              </a:rPr>
              <a:t>à petit, nos activités reprennent normalement et cela est réjouissant</a:t>
            </a:r>
            <a:r>
              <a:rPr lang="fr-CH" sz="7200" dirty="0" smtClean="0">
                <a:latin typeface="Arial" panose="020B0604020202020204" pitchFamily="34" charset="0"/>
                <a:cs typeface="Arial" panose="020B0604020202020204" pitchFamily="34" charset="0"/>
              </a:rPr>
              <a:t>. Petit </a:t>
            </a:r>
            <a:r>
              <a:rPr lang="fr-CH" sz="7200" dirty="0">
                <a:latin typeface="Arial" panose="020B0604020202020204" pitchFamily="34" charset="0"/>
                <a:cs typeface="Arial" panose="020B0604020202020204" pitchFamily="34" charset="0"/>
              </a:rPr>
              <a:t>bémol toutefois, la liste d’attente se rallonge, nous ne pouvons faire mieux et nous le regrettons vraiment</a:t>
            </a:r>
            <a:r>
              <a:rPr lang="fr-CH" sz="7200" dirty="0" smtClean="0">
                <a:latin typeface="Arial" panose="020B0604020202020204" pitchFamily="34" charset="0"/>
                <a:cs typeface="Arial" panose="020B0604020202020204" pitchFamily="34" charset="0"/>
              </a:rPr>
              <a:t>.</a:t>
            </a:r>
            <a:endParaRPr lang="fr-CH" sz="7200" dirty="0">
              <a:latin typeface="Arial" panose="020B0604020202020204" pitchFamily="34" charset="0"/>
              <a:cs typeface="Arial" panose="020B0604020202020204" pitchFamily="34" charset="0"/>
            </a:endParaRPr>
          </a:p>
          <a:p>
            <a:pPr marL="0" indent="0" algn="just">
              <a:buNone/>
            </a:pPr>
            <a:r>
              <a:rPr lang="fr-CH" sz="7200" dirty="0" smtClean="0">
                <a:latin typeface="Arial" panose="020B0604020202020204" pitchFamily="34" charset="0"/>
                <a:cs typeface="Arial" panose="020B0604020202020204" pitchFamily="34" charset="0"/>
              </a:rPr>
              <a:t>Vous </a:t>
            </a:r>
            <a:r>
              <a:rPr lang="fr-CH" sz="7200" dirty="0">
                <a:latin typeface="Arial" panose="020B0604020202020204" pitchFamily="34" charset="0"/>
                <a:cs typeface="Arial" panose="020B0604020202020204" pitchFamily="34" charset="0"/>
              </a:rPr>
              <a:t>l’aurez toutes et tous compris, je suis un président comblé et très heureux de conduire la destinée de cette structure unique </a:t>
            </a:r>
            <a:r>
              <a:rPr lang="fr-CH" sz="7200" dirty="0" smtClean="0">
                <a:latin typeface="Arial" panose="020B0604020202020204" pitchFamily="34" charset="0"/>
                <a:cs typeface="Arial" panose="020B0604020202020204" pitchFamily="34" charset="0"/>
              </a:rPr>
              <a:t>et reconnue en Valais.</a:t>
            </a:r>
            <a:r>
              <a:rPr lang="fr-CH" sz="7200" dirty="0">
                <a:latin typeface="Arial" panose="020B0604020202020204" pitchFamily="34" charset="0"/>
                <a:cs typeface="Arial" panose="020B0604020202020204" pitchFamily="34" charset="0"/>
              </a:rPr>
              <a:t> </a:t>
            </a:r>
          </a:p>
          <a:p>
            <a:pPr marL="0" indent="0" algn="just">
              <a:buNone/>
            </a:pPr>
            <a:r>
              <a:rPr lang="fr-CH" sz="7200" dirty="0">
                <a:latin typeface="Arial" panose="020B0604020202020204" pitchFamily="34" charset="0"/>
                <a:cs typeface="Arial" panose="020B0604020202020204" pitchFamily="34" charset="0"/>
              </a:rPr>
              <a:t>Avant de terminer, je remercie Monsieur Léonard </a:t>
            </a:r>
            <a:r>
              <a:rPr lang="fr-CH" sz="7200" dirty="0" err="1">
                <a:latin typeface="Arial" panose="020B0604020202020204" pitchFamily="34" charset="0"/>
                <a:cs typeface="Arial" panose="020B0604020202020204" pitchFamily="34" charset="0"/>
              </a:rPr>
              <a:t>Gianadda</a:t>
            </a:r>
            <a:r>
              <a:rPr lang="fr-CH" sz="7200" dirty="0">
                <a:latin typeface="Arial" panose="020B0604020202020204" pitchFamily="34" charset="0"/>
                <a:cs typeface="Arial" panose="020B0604020202020204" pitchFamily="34" charset="0"/>
              </a:rPr>
              <a:t> au travers de la Fondation Annette &amp; Léonard </a:t>
            </a:r>
            <a:r>
              <a:rPr lang="fr-CH" sz="7200" dirty="0" err="1">
                <a:latin typeface="Arial" panose="020B0604020202020204" pitchFamily="34" charset="0"/>
                <a:cs typeface="Arial" panose="020B0604020202020204" pitchFamily="34" charset="0"/>
              </a:rPr>
              <a:t>Gianadda</a:t>
            </a:r>
            <a:r>
              <a:rPr lang="fr-CH" sz="7200" dirty="0">
                <a:latin typeface="Arial" panose="020B0604020202020204" pitchFamily="34" charset="0"/>
                <a:cs typeface="Arial" panose="020B0604020202020204" pitchFamily="34" charset="0"/>
              </a:rPr>
              <a:t> </a:t>
            </a:r>
            <a:r>
              <a:rPr lang="fr-CH" sz="7200" dirty="0" smtClean="0">
                <a:latin typeface="Arial" panose="020B0604020202020204" pitchFamily="34" charset="0"/>
                <a:cs typeface="Arial" panose="020B0604020202020204" pitchFamily="34" charset="0"/>
              </a:rPr>
              <a:t>pour sa </a:t>
            </a:r>
            <a:r>
              <a:rPr lang="fr-CH" sz="7200" dirty="0">
                <a:latin typeface="Arial" panose="020B0604020202020204" pitchFamily="34" charset="0"/>
                <a:cs typeface="Arial" panose="020B0604020202020204" pitchFamily="34" charset="0"/>
              </a:rPr>
              <a:t>très grande générosité pour la mise à disposition de la Villa des </a:t>
            </a:r>
            <a:r>
              <a:rPr lang="fr-CH" sz="7200" dirty="0" smtClean="0">
                <a:latin typeface="Arial" panose="020B0604020202020204" pitchFamily="34" charset="0"/>
                <a:cs typeface="Arial" panose="020B0604020202020204" pitchFamily="34" charset="0"/>
              </a:rPr>
              <a:t>Acacias, </a:t>
            </a:r>
            <a:r>
              <a:rPr lang="fr-CH" sz="7200" dirty="0">
                <a:latin typeface="Arial" panose="020B0604020202020204" pitchFamily="34" charset="0"/>
                <a:cs typeface="Arial" panose="020B0604020202020204" pitchFamily="34" charset="0"/>
              </a:rPr>
              <a:t>véritable cœur de la </a:t>
            </a:r>
            <a:r>
              <a:rPr lang="fr-CH" sz="7200" dirty="0" smtClean="0">
                <a:latin typeface="Arial" panose="020B0604020202020204" pitchFamily="34" charset="0"/>
                <a:cs typeface="Arial" panose="020B0604020202020204" pitchFamily="34" charset="0"/>
              </a:rPr>
              <a:t>structure. </a:t>
            </a:r>
          </a:p>
          <a:p>
            <a:pPr marL="0" indent="0" algn="just">
              <a:buNone/>
            </a:pPr>
            <a:r>
              <a:rPr lang="fr-CH" sz="7200" dirty="0" smtClean="0">
                <a:latin typeface="Arial" panose="020B0604020202020204" pitchFamily="34" charset="0"/>
                <a:cs typeface="Arial" panose="020B0604020202020204" pitchFamily="34" charset="0"/>
              </a:rPr>
              <a:t>Un </a:t>
            </a:r>
            <a:r>
              <a:rPr lang="fr-CH" sz="7200" dirty="0">
                <a:latin typeface="Arial" panose="020B0604020202020204" pitchFamily="34" charset="0"/>
                <a:cs typeface="Arial" panose="020B0604020202020204" pitchFamily="34" charset="0"/>
              </a:rPr>
              <a:t>grand </a:t>
            </a:r>
            <a:r>
              <a:rPr lang="fr-CH" sz="7200" dirty="0" smtClean="0">
                <a:latin typeface="Arial" panose="020B0604020202020204" pitchFamily="34" charset="0"/>
                <a:cs typeface="Arial" panose="020B0604020202020204" pitchFamily="34" charset="0"/>
              </a:rPr>
              <a:t>merci à </a:t>
            </a:r>
            <a:r>
              <a:rPr lang="fr-CH" sz="7200" dirty="0">
                <a:latin typeface="Arial" panose="020B0604020202020204" pitchFamily="34" charset="0"/>
                <a:cs typeface="Arial" panose="020B0604020202020204" pitchFamily="34" charset="0"/>
              </a:rPr>
              <a:t>la Commune de Martigny, par l’intermédiaire de Madame Sandra </a:t>
            </a:r>
            <a:r>
              <a:rPr lang="fr-CH" sz="7200" dirty="0" smtClean="0">
                <a:latin typeface="Arial" panose="020B0604020202020204" pitchFamily="34" charset="0"/>
                <a:cs typeface="Arial" panose="020B0604020202020204" pitchFamily="34" charset="0"/>
              </a:rPr>
              <a:t>Moulin conseillère municipale </a:t>
            </a:r>
            <a:r>
              <a:rPr lang="fr-CH" sz="7200" dirty="0">
                <a:latin typeface="Arial" panose="020B0604020202020204" pitchFamily="34" charset="0"/>
                <a:cs typeface="Arial" panose="020B0604020202020204" pitchFamily="34" charset="0"/>
              </a:rPr>
              <a:t>et </a:t>
            </a:r>
            <a:r>
              <a:rPr lang="fr-CH" sz="7200" dirty="0" smtClean="0">
                <a:latin typeface="Arial" panose="020B0604020202020204" pitchFamily="34" charset="0"/>
                <a:cs typeface="Arial" panose="020B0604020202020204" pitchFamily="34" charset="0"/>
              </a:rPr>
              <a:t>par Monsieur Thierry </a:t>
            </a:r>
            <a:r>
              <a:rPr lang="fr-CH" sz="7200" dirty="0" err="1" smtClean="0">
                <a:latin typeface="Arial" panose="020B0604020202020204" pitchFamily="34" charset="0"/>
                <a:cs typeface="Arial" panose="020B0604020202020204" pitchFamily="34" charset="0"/>
              </a:rPr>
              <a:t>Petoud</a:t>
            </a:r>
            <a:r>
              <a:rPr lang="fr-CH" sz="7200" dirty="0" smtClean="0">
                <a:latin typeface="Arial" panose="020B0604020202020204" pitchFamily="34" charset="0"/>
                <a:cs typeface="Arial" panose="020B0604020202020204" pitchFamily="34" charset="0"/>
              </a:rPr>
              <a:t> pour </a:t>
            </a:r>
            <a:r>
              <a:rPr lang="fr-CH" sz="7200" dirty="0">
                <a:latin typeface="Arial" panose="020B0604020202020204" pitchFamily="34" charset="0"/>
                <a:cs typeface="Arial" panose="020B0604020202020204" pitchFamily="34" charset="0"/>
              </a:rPr>
              <a:t>son soutien depuis le début de cette belle aventure</a:t>
            </a:r>
            <a:r>
              <a:rPr lang="fr-CH" sz="7200" dirty="0" smtClean="0">
                <a:latin typeface="Arial" panose="020B0604020202020204" pitchFamily="34" charset="0"/>
                <a:cs typeface="Arial" panose="020B0604020202020204" pitchFamily="34" charset="0"/>
              </a:rPr>
              <a:t>.</a:t>
            </a:r>
            <a:endParaRPr lang="fr-CH" sz="7200" dirty="0">
              <a:latin typeface="Arial" panose="020B0604020202020204" pitchFamily="34" charset="0"/>
              <a:cs typeface="Arial" panose="020B0604020202020204" pitchFamily="34" charset="0"/>
            </a:endParaRPr>
          </a:p>
          <a:p>
            <a:pPr marL="0" indent="0" algn="just">
              <a:buNone/>
            </a:pPr>
            <a:r>
              <a:rPr lang="fr-CH" sz="7200" dirty="0" smtClean="0">
                <a:latin typeface="Arial" panose="020B0604020202020204" pitchFamily="34" charset="0"/>
                <a:cs typeface="Arial" panose="020B0604020202020204" pitchFamily="34" charset="0"/>
              </a:rPr>
              <a:t>Merci à </a:t>
            </a:r>
            <a:r>
              <a:rPr lang="fr-CH" sz="7200" dirty="0">
                <a:latin typeface="Arial" panose="020B0604020202020204" pitchFamily="34" charset="0"/>
                <a:cs typeface="Arial" panose="020B0604020202020204" pitchFamily="34" charset="0"/>
              </a:rPr>
              <a:t>vous toutes et tous, Mesdames et Messieurs, Chers </a:t>
            </a:r>
            <a:r>
              <a:rPr lang="fr-CH" sz="7200" dirty="0" smtClean="0">
                <a:latin typeface="Arial" panose="020B0604020202020204" pitchFamily="34" charset="0"/>
                <a:cs typeface="Arial" panose="020B0604020202020204" pitchFamily="34" charset="0"/>
              </a:rPr>
              <a:t>Amis, </a:t>
            </a:r>
            <a:r>
              <a:rPr lang="fr-CH" sz="7200" dirty="0">
                <a:latin typeface="Arial" panose="020B0604020202020204" pitchFamily="34" charset="0"/>
                <a:cs typeface="Arial" panose="020B0604020202020204" pitchFamily="34" charset="0"/>
              </a:rPr>
              <a:t>pour votre généreux soutien et pour votre </a:t>
            </a:r>
            <a:r>
              <a:rPr lang="fr-CH" sz="7200" dirty="0" smtClean="0">
                <a:latin typeface="Arial" panose="020B0604020202020204" pitchFamily="34" charset="0"/>
                <a:cs typeface="Arial" panose="020B0604020202020204" pitchFamily="34" charset="0"/>
              </a:rPr>
              <a:t>présence </a:t>
            </a:r>
            <a:r>
              <a:rPr lang="fr-CH" sz="7200" dirty="0">
                <a:latin typeface="Arial" panose="020B0604020202020204" pitchFamily="34" charset="0"/>
                <a:cs typeface="Arial" panose="020B0604020202020204" pitchFamily="34" charset="0"/>
              </a:rPr>
              <a:t>ce soir</a:t>
            </a:r>
            <a:r>
              <a:rPr lang="fr-CH" sz="7200" dirty="0" smtClean="0">
                <a:latin typeface="Arial" panose="020B0604020202020204" pitchFamily="34" charset="0"/>
                <a:cs typeface="Arial" panose="020B0604020202020204" pitchFamily="34" charset="0"/>
              </a:rPr>
              <a:t>.</a:t>
            </a:r>
            <a:r>
              <a:rPr lang="fr-CH" sz="7200" dirty="0">
                <a:latin typeface="Arial" panose="020B0604020202020204" pitchFamily="34" charset="0"/>
                <a:cs typeface="Arial" panose="020B0604020202020204" pitchFamily="34" charset="0"/>
              </a:rPr>
              <a:t> </a:t>
            </a:r>
            <a:endParaRPr lang="fr-CH" sz="7200" dirty="0" smtClean="0">
              <a:latin typeface="Arial" panose="020B0604020202020204" pitchFamily="34" charset="0"/>
              <a:cs typeface="Arial" panose="020B0604020202020204" pitchFamily="34" charset="0"/>
            </a:endParaRPr>
          </a:p>
          <a:p>
            <a:pPr marL="0" indent="0" algn="just">
              <a:buNone/>
            </a:pPr>
            <a:r>
              <a:rPr lang="fr-CH" sz="7200" i="1" dirty="0" smtClean="0">
                <a:latin typeface="Arial" panose="020B0604020202020204" pitchFamily="34" charset="0"/>
                <a:cs typeface="Arial" panose="020B0604020202020204" pitchFamily="34" charset="0"/>
              </a:rPr>
              <a:t>					Xavier Moret, Président des Acacias</a:t>
            </a:r>
            <a:endParaRPr lang="fr-CH" sz="7200" i="1" dirty="0">
              <a:latin typeface="Arial" panose="020B0604020202020204" pitchFamily="34" charset="0"/>
              <a:cs typeface="Arial" panose="020B0604020202020204" pitchFamily="34" charset="0"/>
            </a:endParaRPr>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3</a:t>
            </a:fld>
            <a:endParaRPr lang="en-US" dirty="0"/>
          </a:p>
        </p:txBody>
      </p:sp>
    </p:spTree>
    <p:extLst>
      <p:ext uri="{BB962C8B-B14F-4D97-AF65-F5344CB8AC3E}">
        <p14:creationId xmlns:p14="http://schemas.microsoft.com/office/powerpoint/2010/main" val="4214711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38653" y="118533"/>
            <a:ext cx="9692640" cy="971655"/>
          </a:xfrm>
        </p:spPr>
        <p:txBody>
          <a:bodyPr/>
          <a:lstStyle/>
          <a:p>
            <a:pPr algn="ctr"/>
            <a:r>
              <a:rPr lang="fr-CH" dirty="0" smtClean="0"/>
              <a:t>Message de la Directrice</a:t>
            </a:r>
            <a:endParaRPr lang="fr-CH" dirty="0"/>
          </a:p>
        </p:txBody>
      </p:sp>
      <p:sp>
        <p:nvSpPr>
          <p:cNvPr id="3" name="Espace réservé du contenu 2"/>
          <p:cNvSpPr>
            <a:spLocks noGrp="1"/>
          </p:cNvSpPr>
          <p:nvPr>
            <p:ph idx="1"/>
          </p:nvPr>
        </p:nvSpPr>
        <p:spPr>
          <a:xfrm>
            <a:off x="1261872" y="1202267"/>
            <a:ext cx="8595360" cy="5172775"/>
          </a:xfrm>
        </p:spPr>
        <p:txBody>
          <a:bodyPr>
            <a:noAutofit/>
          </a:bodyPr>
          <a:lstStyle/>
          <a:p>
            <a:pPr marL="0" indent="0" algn="just">
              <a:buNone/>
            </a:pPr>
            <a:r>
              <a:rPr lang="fr-CH" sz="1800" b="1" i="1" dirty="0" smtClean="0">
                <a:solidFill>
                  <a:schemeClr val="tx2"/>
                </a:solidFill>
                <a:latin typeface="Arial" panose="020B0604020202020204" pitchFamily="34" charset="0"/>
                <a:cs typeface="Arial" panose="020B0604020202020204" pitchFamily="34" charset="0"/>
              </a:rPr>
              <a:t>2020, une année hors du commun placée sous le signe de </a:t>
            </a:r>
            <a:r>
              <a:rPr lang="fr-CH" sz="1800" b="1" i="1" dirty="0" smtClean="0">
                <a:solidFill>
                  <a:schemeClr val="tx2"/>
                </a:solidFill>
                <a:latin typeface="Arial" panose="020B0604020202020204" pitchFamily="34" charset="0"/>
                <a:cs typeface="Arial" panose="020B0604020202020204" pitchFamily="34" charset="0"/>
              </a:rPr>
              <a:t>l’adaptation</a:t>
            </a:r>
            <a:endParaRPr lang="fr-CH" sz="1800" dirty="0" smtClean="0">
              <a:solidFill>
                <a:schemeClr val="tx2"/>
              </a:solidFill>
              <a:latin typeface="Arial" panose="020B0604020202020204" pitchFamily="34" charset="0"/>
              <a:cs typeface="Arial" panose="020B0604020202020204" pitchFamily="34" charset="0"/>
            </a:endParaRPr>
          </a:p>
          <a:p>
            <a:pPr lvl="2" algn="just">
              <a:buFont typeface="Wingdings" panose="05000000000000000000" pitchFamily="2" charset="2"/>
              <a:buChar char="ü"/>
            </a:pPr>
            <a:endParaRPr lang="fr-CH" sz="1800" dirty="0" smtClean="0">
              <a:solidFill>
                <a:schemeClr val="tx2"/>
              </a:solidFill>
              <a:latin typeface="Arial" panose="020B0604020202020204" pitchFamily="34" charset="0"/>
              <a:cs typeface="Arial" panose="020B0604020202020204" pitchFamily="34" charset="0"/>
            </a:endParaRPr>
          </a:p>
          <a:p>
            <a:pPr marL="0" indent="0" algn="just">
              <a:buNone/>
            </a:pPr>
            <a:r>
              <a:rPr lang="fr-CH" sz="1800" dirty="0">
                <a:latin typeface="Arial" panose="020B0604020202020204" pitchFamily="34" charset="0"/>
                <a:cs typeface="Arial" panose="020B0604020202020204" pitchFamily="34" charset="0"/>
              </a:rPr>
              <a:t>L’année 2020 avait pourtant bien commencé. La Structure de soins de jour Les Acacias poursuivait avec optimisme et enthousiasme sa mission dans les soins et l’accompagnement de personnes touchées par des troubles cognitifs de type Alzheimer. Mais c’était sans envisager qu’un virus puisse venir du jour au lendemain autant chambouler nos habitudes personnelles, professionnelles et sociales et sans compter les vagues d’incertitudes, de stress et de pertes. </a:t>
            </a:r>
          </a:p>
          <a:p>
            <a:pPr marL="0" indent="0" algn="just">
              <a:buNone/>
            </a:pPr>
            <a:r>
              <a:rPr lang="fr-CH" sz="1800" dirty="0">
                <a:latin typeface="Arial" panose="020B0604020202020204" pitchFamily="34" charset="0"/>
                <a:cs typeface="Arial" panose="020B0604020202020204" pitchFamily="34" charset="0"/>
              </a:rPr>
              <a:t>Ainsi, en mars 2020, nous avons dû brusquement faire face à la décision inédite de fermer notre centre d’accueil, pour un temps indéterminé. Même si nous étions conscients de la nécessité de protéger les hôtes du virus, nous ne pouvions occulter notre préoccupation liée aux conséquences d’une telle fermeture. Confrontés à la réalité quotidienne vécue par les hôtes et les familles, nous savions qu’une rupture brutale de soins et d’accompagnement les précipiterait dans une situation de crise médico-sociale certaine. Le climat anxiogène, la solitude et les mesures de confinement, difficiles à comprendre pour des personnes avec des troubles cognitifs, potentialiseraient encore cet effet. </a:t>
            </a:r>
          </a:p>
          <a:p>
            <a:pPr lvl="2" algn="just">
              <a:buFont typeface="Wingdings" panose="05000000000000000000" pitchFamily="2" charset="2"/>
              <a:buChar char="ü"/>
            </a:pPr>
            <a:endParaRPr lang="fr-CH" sz="1800" dirty="0" smtClean="0">
              <a:latin typeface="Arial" panose="020B0604020202020204" pitchFamily="34" charset="0"/>
              <a:cs typeface="Arial" panose="020B0604020202020204" pitchFamily="34" charset="0"/>
            </a:endParaRPr>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4</a:t>
            </a:fld>
            <a:endParaRPr lang="en-US" dirty="0"/>
          </a:p>
        </p:txBody>
      </p:sp>
    </p:spTree>
    <p:extLst>
      <p:ext uri="{BB962C8B-B14F-4D97-AF65-F5344CB8AC3E}">
        <p14:creationId xmlns:p14="http://schemas.microsoft.com/office/powerpoint/2010/main" val="39801453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474499" y="294198"/>
            <a:ext cx="8347137" cy="6471727"/>
          </a:xfrm>
        </p:spPr>
        <p:txBody>
          <a:bodyPr>
            <a:normAutofit/>
          </a:bodyPr>
          <a:lstStyle/>
          <a:p>
            <a:pPr marL="0" indent="0" algn="just">
              <a:buNone/>
            </a:pPr>
            <a:r>
              <a:rPr lang="fr-CH" sz="1800" dirty="0">
                <a:latin typeface="Arial" panose="020B0604020202020204" pitchFamily="34" charset="0"/>
                <a:cs typeface="Arial" panose="020B0604020202020204" pitchFamily="34" charset="0"/>
              </a:rPr>
              <a:t>Nous en avons alors fait part au Service de la Santé Publique qui a entendu notre inquiétude. Nous avons ainsi obtenu l’autorisation de maintenir Les Acacias ouverts, en limitant l’accueil uniquement aux hôtes sans solution. Cette possibilité d’accueil concernait les hôtes vivant seuls à domicile, ayant un </a:t>
            </a:r>
            <a:r>
              <a:rPr lang="fr-CH" sz="1800" dirty="0" err="1">
                <a:latin typeface="Arial" panose="020B0604020202020204" pitchFamily="34" charset="0"/>
                <a:cs typeface="Arial" panose="020B0604020202020204" pitchFamily="34" charset="0"/>
              </a:rPr>
              <a:t>époux-se</a:t>
            </a:r>
            <a:r>
              <a:rPr lang="fr-CH" sz="1800" dirty="0">
                <a:latin typeface="Arial" panose="020B0604020202020204" pitchFamily="34" charset="0"/>
                <a:cs typeface="Arial" panose="020B0604020202020204" pitchFamily="34" charset="0"/>
              </a:rPr>
              <a:t> qui travaillait ou dont la situation était déjà très fragile, à la limite d’un placement. </a:t>
            </a:r>
          </a:p>
          <a:p>
            <a:pPr marL="0" indent="0" algn="just">
              <a:buNone/>
            </a:pPr>
            <a:r>
              <a:rPr lang="fr-CH" sz="1800" dirty="0">
                <a:latin typeface="Arial" panose="020B0604020202020204" pitchFamily="34" charset="0"/>
                <a:cs typeface="Arial" panose="020B0604020202020204" pitchFamily="34" charset="0"/>
              </a:rPr>
              <a:t>Dans l’urgence de la crise sanitaire, nous avons fonctionné quelques semaines ainsi et gardé un lien téléphonique avec les familles dont l’hôte était confiné. Très rapidement, nous avons entendu les appels à l’aide des proches aidants qui étaient inquiets, déstabilisés et épuisés par les circonstances. Il devenait urgent de trouver une alternative et une solution pour répondre à leur détresse. </a:t>
            </a:r>
          </a:p>
          <a:p>
            <a:pPr marL="0" indent="0" algn="just">
              <a:buNone/>
            </a:pPr>
            <a:r>
              <a:rPr lang="fr-CH" sz="1800" dirty="0">
                <a:latin typeface="Arial" panose="020B0604020202020204" pitchFamily="34" charset="0"/>
                <a:cs typeface="Arial" panose="020B0604020202020204" pitchFamily="34" charset="0"/>
              </a:rPr>
              <a:t>Nous avons alors proposé au Service de la Santé Publique que les collaboratrices des Acacias puissent intervenir au domicile des hôtes. Les buts consistaient surtout à offrir une solution de répit aux proches aidants, à maintenir les facultés cognitives et l’autonomie de l’hôte et à anticiper et gérer les crises à la maison afin d’éviter une hospitalisation non essentielle. Une fois encore, nous avons été entendus et compris par le Service de la Santé Publique qui nous a accordé cette autorisation exceptionnelle, sous certaines conditions. </a:t>
            </a:r>
          </a:p>
          <a:p>
            <a:pPr marL="0" indent="0">
              <a:buNone/>
            </a:pPr>
            <a:endParaRPr lang="fr-CH" dirty="0" smtClean="0">
              <a:solidFill>
                <a:schemeClr val="accent1"/>
              </a:solidFill>
              <a:latin typeface="Arial" panose="020B0604020202020204" pitchFamily="34" charset="0"/>
              <a:cs typeface="Arial" panose="020B0604020202020204" pitchFamily="34" charset="0"/>
            </a:endParaRPr>
          </a:p>
          <a:p>
            <a:pPr marL="342900" lvl="2" indent="-342900"/>
            <a:endParaRPr lang="fr-CH" sz="1900" dirty="0" smtClean="0">
              <a:solidFill>
                <a:schemeClr val="tx2"/>
              </a:solidFill>
              <a:latin typeface="Arial" panose="020B0604020202020204" pitchFamily="34" charset="0"/>
              <a:cs typeface="Arial" panose="020B0604020202020204" pitchFamily="34" charset="0"/>
            </a:endParaRPr>
          </a:p>
          <a:p>
            <a:pPr marL="342900" lvl="2" indent="-342900"/>
            <a:endParaRPr lang="fr-CH" sz="1900" dirty="0" smtClean="0">
              <a:solidFill>
                <a:schemeClr val="tx2"/>
              </a:solidFill>
              <a:latin typeface="Arial" panose="020B0604020202020204" pitchFamily="34" charset="0"/>
              <a:cs typeface="Arial" panose="020B0604020202020204" pitchFamily="34" charset="0"/>
            </a:endParaRPr>
          </a:p>
          <a:p>
            <a:pPr marL="342900" lvl="2" indent="-342900"/>
            <a:endParaRPr lang="fr-CH" sz="1900" dirty="0" smtClean="0">
              <a:solidFill>
                <a:schemeClr val="tx2"/>
              </a:solidFill>
              <a:latin typeface="Arial" panose="020B0604020202020204" pitchFamily="34" charset="0"/>
              <a:cs typeface="Arial" panose="020B0604020202020204" pitchFamily="34" charset="0"/>
            </a:endParaRPr>
          </a:p>
          <a:p>
            <a:pPr marL="548640" lvl="2" indent="0">
              <a:buNone/>
            </a:pPr>
            <a:endParaRPr lang="fr-CH" sz="1900" dirty="0">
              <a:solidFill>
                <a:schemeClr val="tx2"/>
              </a:solidFill>
              <a:latin typeface="Arial" panose="020B0604020202020204" pitchFamily="34" charset="0"/>
              <a:cs typeface="Arial" panose="020B0604020202020204" pitchFamily="34" charset="0"/>
            </a:endParaRPr>
          </a:p>
          <a:p>
            <a:pPr lvl="2">
              <a:buFont typeface="Wingdings 2" panose="05020102010507070707" pitchFamily="18" charset="2"/>
              <a:buChar char=""/>
            </a:pPr>
            <a:endParaRPr lang="fr-CH" sz="1900" dirty="0" smtClean="0">
              <a:solidFill>
                <a:schemeClr val="tx2"/>
              </a:solidFill>
              <a:latin typeface="Arial" panose="020B0604020202020204" pitchFamily="34" charset="0"/>
              <a:cs typeface="Arial" panose="020B0604020202020204" pitchFamily="34" charset="0"/>
            </a:endParaRPr>
          </a:p>
          <a:p>
            <a:pPr lvl="2">
              <a:buFont typeface="Wingdings 2" panose="05020102010507070707" pitchFamily="18" charset="2"/>
              <a:buChar char=""/>
            </a:pPr>
            <a:endParaRPr lang="fr-CH" sz="1900" dirty="0" smtClean="0">
              <a:solidFill>
                <a:schemeClr val="tx2"/>
              </a:solidFill>
              <a:latin typeface="Arial" panose="020B0604020202020204" pitchFamily="34" charset="0"/>
              <a:cs typeface="Arial" panose="020B0604020202020204" pitchFamily="34" charset="0"/>
            </a:endParaRPr>
          </a:p>
          <a:p>
            <a:pPr lvl="2">
              <a:buFont typeface="Wingdings 2" panose="05020102010507070707" pitchFamily="18" charset="2"/>
              <a:buChar char=""/>
            </a:pPr>
            <a:endParaRPr lang="fr-CH" sz="1900" dirty="0" smtClean="0">
              <a:solidFill>
                <a:schemeClr val="tx2"/>
              </a:solidFill>
              <a:latin typeface="Arial" panose="020B0604020202020204" pitchFamily="34" charset="0"/>
              <a:cs typeface="Arial" panose="020B0604020202020204" pitchFamily="34" charset="0"/>
            </a:endParaRPr>
          </a:p>
          <a:p>
            <a:pPr lvl="2">
              <a:buFont typeface="Wingdings 2" panose="05020102010507070707" pitchFamily="18" charset="2"/>
              <a:buChar char=""/>
            </a:pPr>
            <a:endParaRPr lang="fr-CH" sz="1900" dirty="0">
              <a:solidFill>
                <a:schemeClr val="tx2"/>
              </a:solidFill>
              <a:latin typeface="Arial" panose="020B0604020202020204" pitchFamily="34" charset="0"/>
              <a:cs typeface="Arial" panose="020B0604020202020204" pitchFamily="34" charset="0"/>
            </a:endParaRPr>
          </a:p>
          <a:p>
            <a:pPr lvl="2">
              <a:buFont typeface="Wingdings 2" panose="05020102010507070707" pitchFamily="18" charset="2"/>
              <a:buChar char=""/>
            </a:pPr>
            <a:endParaRPr lang="fr-CH" sz="1900" dirty="0" smtClean="0">
              <a:solidFill>
                <a:schemeClr val="tx2"/>
              </a:solidFill>
              <a:latin typeface="Arial" panose="020B0604020202020204" pitchFamily="34" charset="0"/>
              <a:cs typeface="Arial" panose="020B0604020202020204" pitchFamily="34" charset="0"/>
            </a:endParaRPr>
          </a:p>
          <a:p>
            <a:pPr lvl="2">
              <a:buFont typeface="Wingdings 2" panose="05020102010507070707" pitchFamily="18" charset="2"/>
              <a:buChar char=""/>
            </a:pPr>
            <a:endParaRPr lang="fr-CH" sz="1900" dirty="0" smtClean="0">
              <a:solidFill>
                <a:schemeClr val="tx2"/>
              </a:solidFill>
              <a:latin typeface="Arial" panose="020B0604020202020204" pitchFamily="34" charset="0"/>
              <a:cs typeface="Arial" panose="020B0604020202020204" pitchFamily="34" charset="0"/>
            </a:endParaRPr>
          </a:p>
          <a:p>
            <a:pPr marL="548640" lvl="2" indent="0">
              <a:buNone/>
            </a:pPr>
            <a:endParaRPr lang="fr-CH" sz="1900" dirty="0" smtClean="0">
              <a:solidFill>
                <a:schemeClr val="tx2"/>
              </a:solidFill>
              <a:latin typeface="Arial" panose="020B0604020202020204" pitchFamily="34" charset="0"/>
              <a:cs typeface="Arial" panose="020B0604020202020204" pitchFamily="34" charset="0"/>
            </a:endParaRPr>
          </a:p>
          <a:p>
            <a:pPr lvl="2"/>
            <a:endParaRPr lang="fr-CH" dirty="0">
              <a:solidFill>
                <a:schemeClr val="tx2"/>
              </a:solidFill>
              <a:latin typeface="Arial" panose="020B0604020202020204" pitchFamily="34" charset="0"/>
              <a:cs typeface="Arial" panose="020B0604020202020204" pitchFamily="34" charset="0"/>
            </a:endParaRPr>
          </a:p>
          <a:p>
            <a:pPr lvl="2"/>
            <a:endParaRPr lang="fr-CH" dirty="0" smtClean="0">
              <a:solidFill>
                <a:schemeClr val="tx2"/>
              </a:solidFill>
              <a:latin typeface="Arial" panose="020B0604020202020204" pitchFamily="34" charset="0"/>
              <a:cs typeface="Arial" panose="020B0604020202020204" pitchFamily="34" charset="0"/>
            </a:endParaRPr>
          </a:p>
          <a:p>
            <a:endParaRPr lang="fr-CH" dirty="0" smtClean="0">
              <a:solidFill>
                <a:schemeClr val="tx2"/>
              </a:solidFill>
              <a:latin typeface="Arial" panose="020B0604020202020204" pitchFamily="34" charset="0"/>
              <a:cs typeface="Arial" panose="020B0604020202020204" pitchFamily="34" charset="0"/>
            </a:endParaRPr>
          </a:p>
          <a:p>
            <a:endParaRPr lang="fr-CH" dirty="0" smtClean="0">
              <a:solidFill>
                <a:schemeClr val="tx2"/>
              </a:solidFill>
              <a:latin typeface="Arial" panose="020B0604020202020204" pitchFamily="34" charset="0"/>
              <a:cs typeface="Arial" panose="020B0604020202020204" pitchFamily="34" charset="0"/>
            </a:endParaRPr>
          </a:p>
          <a:p>
            <a:endParaRPr lang="fr-CH" dirty="0" smtClean="0">
              <a:latin typeface="Arial" panose="020B0604020202020204" pitchFamily="34" charset="0"/>
              <a:cs typeface="Arial" panose="020B0604020202020204" pitchFamily="34" charset="0"/>
            </a:endParaRPr>
          </a:p>
          <a:p>
            <a:endParaRPr lang="fr-CH" dirty="0">
              <a:latin typeface="Arial" panose="020B0604020202020204" pitchFamily="34" charset="0"/>
              <a:cs typeface="Arial" panose="020B0604020202020204" pitchFamily="34" charset="0"/>
            </a:endParaRPr>
          </a:p>
          <a:p>
            <a:endParaRPr lang="fr-CH" dirty="0" smtClean="0">
              <a:solidFill>
                <a:schemeClr val="accent1"/>
              </a:solidFill>
            </a:endParaRPr>
          </a:p>
          <a:p>
            <a:endParaRPr lang="fr-CH" dirty="0">
              <a:solidFill>
                <a:schemeClr val="accent1"/>
              </a:solidFill>
            </a:endParaRPr>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5</a:t>
            </a:fld>
            <a:endParaRPr lang="en-US" dirty="0"/>
          </a:p>
        </p:txBody>
      </p:sp>
      <p:sp>
        <p:nvSpPr>
          <p:cNvPr id="6" name="Titre 5"/>
          <p:cNvSpPr>
            <a:spLocks noGrp="1"/>
          </p:cNvSpPr>
          <p:nvPr>
            <p:ph type="title"/>
          </p:nvPr>
        </p:nvSpPr>
        <p:spPr>
          <a:xfrm>
            <a:off x="1261872" y="294198"/>
            <a:ext cx="8355657" cy="45719"/>
          </a:xfrm>
        </p:spPr>
        <p:txBody>
          <a:bodyPr>
            <a:normAutofit fontScale="90000"/>
          </a:bodyPr>
          <a:lstStyle/>
          <a:p>
            <a:endParaRPr lang="fr-CH" dirty="0"/>
          </a:p>
        </p:txBody>
      </p:sp>
    </p:spTree>
    <p:extLst>
      <p:ext uri="{BB962C8B-B14F-4D97-AF65-F5344CB8AC3E}">
        <p14:creationId xmlns:p14="http://schemas.microsoft.com/office/powerpoint/2010/main" val="20491164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474499" y="294198"/>
            <a:ext cx="8347137" cy="6471727"/>
          </a:xfrm>
        </p:spPr>
        <p:txBody>
          <a:bodyPr>
            <a:normAutofit/>
          </a:bodyPr>
          <a:lstStyle/>
          <a:p>
            <a:pPr marL="0" indent="0" algn="just">
              <a:buNone/>
            </a:pPr>
            <a:r>
              <a:rPr lang="fr-CH" sz="1800" dirty="0" smtClean="0">
                <a:latin typeface="Arial" panose="020B0604020202020204" pitchFamily="34" charset="0"/>
                <a:cs typeface="Arial" panose="020B0604020202020204" pitchFamily="34" charset="0"/>
              </a:rPr>
              <a:t>C’est </a:t>
            </a:r>
            <a:r>
              <a:rPr lang="fr-CH" sz="1800" dirty="0">
                <a:latin typeface="Arial" panose="020B0604020202020204" pitchFamily="34" charset="0"/>
                <a:cs typeface="Arial" panose="020B0604020202020204" pitchFamily="34" charset="0"/>
              </a:rPr>
              <a:t>ainsi que, quasi du jour au lendemain, toute l’équipe des Acacias qui avait à cœur de relever ce défi, a pris part à cette mission, non sans inquiétude. Après un renforcement de notre collaboration avec le CMS subrégional de Martigny et un coaching intensif de l’équipe par la direction, les soignantes des Acacias se sont incroyablement adaptées. La double mission d’accompagner les hôtes aux Acacias et à leur domicile a été réalisée avec beaucoup de professionnalisme, grâce à leurs compétences, leur motivation et leur créativité. Un engagement extraordinaire de leur part !</a:t>
            </a:r>
          </a:p>
          <a:p>
            <a:pPr marL="0" indent="0" algn="just">
              <a:buNone/>
            </a:pPr>
            <a:r>
              <a:rPr lang="fr-CH" sz="1800" dirty="0">
                <a:latin typeface="Arial" panose="020B0604020202020204" pitchFamily="34" charset="0"/>
                <a:cs typeface="Arial" panose="020B0604020202020204" pitchFamily="34" charset="0"/>
              </a:rPr>
              <a:t>Les interventions à domicile ont été accueillies par les familles et les hôtes avec soulagement. Nous avons d’ailleurs pu constater qu’au fil des semaines de confinement, et cela dès la 1</a:t>
            </a:r>
            <a:r>
              <a:rPr lang="fr-CH" sz="1800" baseline="30000" dirty="0">
                <a:latin typeface="Arial" panose="020B0604020202020204" pitchFamily="34" charset="0"/>
                <a:cs typeface="Arial" panose="020B0604020202020204" pitchFamily="34" charset="0"/>
              </a:rPr>
              <a:t>ère</a:t>
            </a:r>
            <a:r>
              <a:rPr lang="fr-CH" sz="1800" dirty="0">
                <a:latin typeface="Arial" panose="020B0604020202020204" pitchFamily="34" charset="0"/>
                <a:cs typeface="Arial" panose="020B0604020202020204" pitchFamily="34" charset="0"/>
              </a:rPr>
              <a:t> vague, les demandes de leur part allaient en constante augmentation. Chaque semaine, il était donc nécessaire d’évaluer chaque situation et d’adapter notre offre. </a:t>
            </a:r>
          </a:p>
          <a:p>
            <a:pPr marL="0" indent="0" algn="just">
              <a:buNone/>
            </a:pPr>
            <a:r>
              <a:rPr lang="fr-CH" sz="1800" dirty="0">
                <a:latin typeface="Arial" panose="020B0604020202020204" pitchFamily="34" charset="0"/>
                <a:cs typeface="Arial" panose="020B0604020202020204" pitchFamily="34" charset="0"/>
              </a:rPr>
              <a:t>De cette expérience, nous retirons des enseignements forts qui ont amené à améliorer encore la qualité de notre accompagnement. Grâce au respect strict des recommandations, nous avons limité la propagation du virus. Mais surtout, grâce à la continuité de notre accompagnement, les proches et les hôtes ont pu vivre ce confinement de manière plus sereine. La prévention, l’écoute et l’accompagnement individualisé ont permis de rompre la solitude, d’éviter des situations de crises et des hospitalisations non essentielles. </a:t>
            </a:r>
          </a:p>
          <a:p>
            <a:pPr marL="548640" lvl="2" indent="0">
              <a:buNone/>
            </a:pPr>
            <a:endParaRPr lang="fr-CH" sz="1900" dirty="0" smtClean="0">
              <a:solidFill>
                <a:schemeClr val="tx2"/>
              </a:solidFill>
              <a:latin typeface="Arial" panose="020B0604020202020204" pitchFamily="34" charset="0"/>
              <a:cs typeface="Arial" panose="020B0604020202020204" pitchFamily="34" charset="0"/>
            </a:endParaRPr>
          </a:p>
          <a:p>
            <a:pPr lvl="2">
              <a:buFont typeface="Wingdings 2" panose="05020102010507070707" pitchFamily="18" charset="2"/>
              <a:buChar char=""/>
            </a:pPr>
            <a:endParaRPr lang="fr-CH" sz="1900" dirty="0" smtClean="0">
              <a:solidFill>
                <a:schemeClr val="tx2"/>
              </a:solidFill>
              <a:latin typeface="Arial" panose="020B0604020202020204" pitchFamily="34" charset="0"/>
              <a:cs typeface="Arial" panose="020B0604020202020204" pitchFamily="34" charset="0"/>
            </a:endParaRPr>
          </a:p>
          <a:p>
            <a:pPr lvl="2">
              <a:buFont typeface="Wingdings 2" panose="05020102010507070707" pitchFamily="18" charset="2"/>
              <a:buChar char=""/>
            </a:pPr>
            <a:endParaRPr lang="fr-CH" sz="1900" dirty="0" smtClean="0">
              <a:solidFill>
                <a:schemeClr val="tx2"/>
              </a:solidFill>
              <a:latin typeface="Arial" panose="020B0604020202020204" pitchFamily="34" charset="0"/>
              <a:cs typeface="Arial" panose="020B0604020202020204" pitchFamily="34" charset="0"/>
            </a:endParaRPr>
          </a:p>
          <a:p>
            <a:pPr lvl="2">
              <a:buFont typeface="Wingdings 2" panose="05020102010507070707" pitchFamily="18" charset="2"/>
              <a:buChar char=""/>
            </a:pPr>
            <a:endParaRPr lang="fr-CH" sz="1900" dirty="0">
              <a:solidFill>
                <a:schemeClr val="tx2"/>
              </a:solidFill>
              <a:latin typeface="Arial" panose="020B0604020202020204" pitchFamily="34" charset="0"/>
              <a:cs typeface="Arial" panose="020B0604020202020204" pitchFamily="34" charset="0"/>
            </a:endParaRPr>
          </a:p>
          <a:p>
            <a:pPr lvl="2">
              <a:buFont typeface="Wingdings 2" panose="05020102010507070707" pitchFamily="18" charset="2"/>
              <a:buChar char=""/>
            </a:pPr>
            <a:endParaRPr lang="fr-CH" sz="1900" dirty="0" smtClean="0">
              <a:solidFill>
                <a:schemeClr val="tx2"/>
              </a:solidFill>
              <a:latin typeface="Arial" panose="020B0604020202020204" pitchFamily="34" charset="0"/>
              <a:cs typeface="Arial" panose="020B0604020202020204" pitchFamily="34" charset="0"/>
            </a:endParaRPr>
          </a:p>
          <a:p>
            <a:pPr lvl="2">
              <a:buFont typeface="Wingdings 2" panose="05020102010507070707" pitchFamily="18" charset="2"/>
              <a:buChar char=""/>
            </a:pPr>
            <a:endParaRPr lang="fr-CH" sz="1900" dirty="0" smtClean="0">
              <a:solidFill>
                <a:schemeClr val="tx2"/>
              </a:solidFill>
              <a:latin typeface="Arial" panose="020B0604020202020204" pitchFamily="34" charset="0"/>
              <a:cs typeface="Arial" panose="020B0604020202020204" pitchFamily="34" charset="0"/>
            </a:endParaRPr>
          </a:p>
          <a:p>
            <a:pPr marL="548640" lvl="2" indent="0">
              <a:buNone/>
            </a:pPr>
            <a:endParaRPr lang="fr-CH" sz="1900" dirty="0" smtClean="0">
              <a:solidFill>
                <a:schemeClr val="tx2"/>
              </a:solidFill>
              <a:latin typeface="Arial" panose="020B0604020202020204" pitchFamily="34" charset="0"/>
              <a:cs typeface="Arial" panose="020B0604020202020204" pitchFamily="34" charset="0"/>
            </a:endParaRPr>
          </a:p>
          <a:p>
            <a:pPr lvl="2"/>
            <a:endParaRPr lang="fr-CH" dirty="0">
              <a:solidFill>
                <a:schemeClr val="tx2"/>
              </a:solidFill>
              <a:latin typeface="Arial" panose="020B0604020202020204" pitchFamily="34" charset="0"/>
              <a:cs typeface="Arial" panose="020B0604020202020204" pitchFamily="34" charset="0"/>
            </a:endParaRPr>
          </a:p>
          <a:p>
            <a:pPr lvl="2"/>
            <a:endParaRPr lang="fr-CH" dirty="0" smtClean="0">
              <a:solidFill>
                <a:schemeClr val="tx2"/>
              </a:solidFill>
              <a:latin typeface="Arial" panose="020B0604020202020204" pitchFamily="34" charset="0"/>
              <a:cs typeface="Arial" panose="020B0604020202020204" pitchFamily="34" charset="0"/>
            </a:endParaRPr>
          </a:p>
          <a:p>
            <a:endParaRPr lang="fr-CH" dirty="0" smtClean="0">
              <a:solidFill>
                <a:schemeClr val="tx2"/>
              </a:solidFill>
              <a:latin typeface="Arial" panose="020B0604020202020204" pitchFamily="34" charset="0"/>
              <a:cs typeface="Arial" panose="020B0604020202020204" pitchFamily="34" charset="0"/>
            </a:endParaRPr>
          </a:p>
          <a:p>
            <a:endParaRPr lang="fr-CH" dirty="0" smtClean="0">
              <a:solidFill>
                <a:schemeClr val="tx2"/>
              </a:solidFill>
              <a:latin typeface="Arial" panose="020B0604020202020204" pitchFamily="34" charset="0"/>
              <a:cs typeface="Arial" panose="020B0604020202020204" pitchFamily="34" charset="0"/>
            </a:endParaRPr>
          </a:p>
          <a:p>
            <a:endParaRPr lang="fr-CH" dirty="0" smtClean="0">
              <a:latin typeface="Arial" panose="020B0604020202020204" pitchFamily="34" charset="0"/>
              <a:cs typeface="Arial" panose="020B0604020202020204" pitchFamily="34" charset="0"/>
            </a:endParaRPr>
          </a:p>
          <a:p>
            <a:endParaRPr lang="fr-CH" dirty="0">
              <a:latin typeface="Arial" panose="020B0604020202020204" pitchFamily="34" charset="0"/>
              <a:cs typeface="Arial" panose="020B0604020202020204" pitchFamily="34" charset="0"/>
            </a:endParaRPr>
          </a:p>
          <a:p>
            <a:endParaRPr lang="fr-CH" dirty="0" smtClean="0">
              <a:solidFill>
                <a:schemeClr val="accent1"/>
              </a:solidFill>
            </a:endParaRPr>
          </a:p>
          <a:p>
            <a:endParaRPr lang="fr-CH" dirty="0">
              <a:solidFill>
                <a:schemeClr val="accent1"/>
              </a:solidFill>
            </a:endParaRPr>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6</a:t>
            </a:fld>
            <a:endParaRPr lang="en-US" dirty="0"/>
          </a:p>
        </p:txBody>
      </p:sp>
      <p:sp>
        <p:nvSpPr>
          <p:cNvPr id="6" name="Titre 5"/>
          <p:cNvSpPr>
            <a:spLocks noGrp="1"/>
          </p:cNvSpPr>
          <p:nvPr>
            <p:ph type="title"/>
          </p:nvPr>
        </p:nvSpPr>
        <p:spPr>
          <a:xfrm>
            <a:off x="1261872" y="294198"/>
            <a:ext cx="8355657" cy="45719"/>
          </a:xfrm>
        </p:spPr>
        <p:txBody>
          <a:bodyPr>
            <a:normAutofit fontScale="90000"/>
          </a:bodyPr>
          <a:lstStyle/>
          <a:p>
            <a:endParaRPr lang="fr-CH" dirty="0"/>
          </a:p>
        </p:txBody>
      </p:sp>
    </p:spTree>
    <p:extLst>
      <p:ext uri="{BB962C8B-B14F-4D97-AF65-F5344CB8AC3E}">
        <p14:creationId xmlns:p14="http://schemas.microsoft.com/office/powerpoint/2010/main" val="18625753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474499" y="294198"/>
            <a:ext cx="8347137" cy="6471727"/>
          </a:xfrm>
        </p:spPr>
        <p:txBody>
          <a:bodyPr>
            <a:normAutofit fontScale="62500" lnSpcReduction="20000"/>
          </a:bodyPr>
          <a:lstStyle/>
          <a:p>
            <a:pPr marL="0" indent="0" algn="just">
              <a:buNone/>
            </a:pPr>
            <a:r>
              <a:rPr lang="fr-CH" sz="2900" dirty="0" smtClean="0">
                <a:latin typeface="Arial" panose="020B0604020202020204" pitchFamily="34" charset="0"/>
                <a:cs typeface="Arial" panose="020B0604020202020204" pitchFamily="34" charset="0"/>
              </a:rPr>
              <a:t>Nous </a:t>
            </a:r>
            <a:r>
              <a:rPr lang="fr-CH" sz="2900" dirty="0">
                <a:latin typeface="Arial" panose="020B0604020202020204" pitchFamily="34" charset="0"/>
                <a:cs typeface="Arial" panose="020B0604020202020204" pitchFamily="34" charset="0"/>
              </a:rPr>
              <a:t>retiendrons de cette année particulière la capacité d’adaptation dont nous avons su faire preuve et surtout la nécessité de notre accompagnement en faveur des personnes touchées par des troubles cognitifs et leur famille. Cette pandémie a mis en évidence nos forces, renforcé nos valeurs auxquelles nous sommes si attachées et ouvert de nouvelles perspectives. </a:t>
            </a:r>
          </a:p>
          <a:p>
            <a:pPr marL="0" indent="0" algn="just">
              <a:buNone/>
            </a:pPr>
            <a:r>
              <a:rPr lang="fr-CH" sz="2900" dirty="0">
                <a:latin typeface="Arial" panose="020B0604020202020204" pitchFamily="34" charset="0"/>
                <a:cs typeface="Arial" panose="020B0604020202020204" pitchFamily="34" charset="0"/>
              </a:rPr>
              <a:t>Pour conclure, je désire premièrement adresser mes messages sincères à toutes les personnes qui ont vécu la douloureuse perte d’un proche. </a:t>
            </a:r>
            <a:endParaRPr lang="fr-CH" sz="2900" dirty="0" smtClean="0">
              <a:latin typeface="Arial" panose="020B0604020202020204" pitchFamily="34" charset="0"/>
              <a:cs typeface="Arial" panose="020B0604020202020204" pitchFamily="34" charset="0"/>
            </a:endParaRPr>
          </a:p>
          <a:p>
            <a:pPr marL="0" indent="0" algn="just">
              <a:buNone/>
            </a:pPr>
            <a:r>
              <a:rPr lang="fr-CH" sz="2900" dirty="0" smtClean="0">
                <a:latin typeface="Arial" panose="020B0604020202020204" pitchFamily="34" charset="0"/>
                <a:cs typeface="Arial" panose="020B0604020202020204" pitchFamily="34" charset="0"/>
              </a:rPr>
              <a:t>Je </a:t>
            </a:r>
            <a:r>
              <a:rPr lang="fr-CH" sz="2900" dirty="0">
                <a:latin typeface="Arial" panose="020B0604020202020204" pitchFamily="34" charset="0"/>
                <a:cs typeface="Arial" panose="020B0604020202020204" pitchFamily="34" charset="0"/>
              </a:rPr>
              <a:t>souhaite également exprimer toute ma gratitude envers les familles et les hôtes de nous avoir accordé leur confiance et de nous avoir ouvert leur porte. </a:t>
            </a:r>
            <a:endParaRPr lang="fr-CH" sz="2900" dirty="0" smtClean="0">
              <a:latin typeface="Arial" panose="020B0604020202020204" pitchFamily="34" charset="0"/>
              <a:cs typeface="Arial" panose="020B0604020202020204" pitchFamily="34" charset="0"/>
            </a:endParaRPr>
          </a:p>
          <a:p>
            <a:pPr marL="0" indent="0" algn="just">
              <a:buNone/>
            </a:pPr>
            <a:r>
              <a:rPr lang="fr-CH" sz="2900" dirty="0" smtClean="0">
                <a:latin typeface="Arial" panose="020B0604020202020204" pitchFamily="34" charset="0"/>
                <a:cs typeface="Arial" panose="020B0604020202020204" pitchFamily="34" charset="0"/>
              </a:rPr>
              <a:t>J’aimerais </a:t>
            </a:r>
            <a:r>
              <a:rPr lang="fr-CH" sz="2900" dirty="0">
                <a:latin typeface="Arial" panose="020B0604020202020204" pitchFamily="34" charset="0"/>
                <a:cs typeface="Arial" panose="020B0604020202020204" pitchFamily="34" charset="0"/>
              </a:rPr>
              <a:t>aussi remercier toute mon équipe pour son engagement, sa grande disponibilité, son professionnalisme. </a:t>
            </a:r>
            <a:endParaRPr lang="fr-CH" sz="2900" dirty="0" smtClean="0">
              <a:latin typeface="Arial" panose="020B0604020202020204" pitchFamily="34" charset="0"/>
              <a:cs typeface="Arial" panose="020B0604020202020204" pitchFamily="34" charset="0"/>
            </a:endParaRPr>
          </a:p>
          <a:p>
            <a:pPr marL="0" indent="0" algn="just">
              <a:buNone/>
            </a:pPr>
            <a:r>
              <a:rPr lang="fr-CH" sz="2900" dirty="0" smtClean="0">
                <a:latin typeface="Arial" panose="020B0604020202020204" pitchFamily="34" charset="0"/>
                <a:cs typeface="Arial" panose="020B0604020202020204" pitchFamily="34" charset="0"/>
              </a:rPr>
              <a:t>Merci </a:t>
            </a:r>
            <a:r>
              <a:rPr lang="fr-CH" sz="2900" dirty="0">
                <a:latin typeface="Arial" panose="020B0604020202020204" pitchFamily="34" charset="0"/>
                <a:cs typeface="Arial" panose="020B0604020202020204" pitchFamily="34" charset="0"/>
              </a:rPr>
              <a:t>au Service de la Santé Publique d’avoir entendu nos inquiétudes et de nous avoir soutenus, au CMS subrégional de Martigny de nous avoir guidé dans nos 1ers pas à domicile et d’avoir répondu à nos sollicitations. </a:t>
            </a:r>
            <a:endParaRPr lang="fr-CH" sz="2900" dirty="0" smtClean="0">
              <a:latin typeface="Arial" panose="020B0604020202020204" pitchFamily="34" charset="0"/>
              <a:cs typeface="Arial" panose="020B0604020202020204" pitchFamily="34" charset="0"/>
            </a:endParaRPr>
          </a:p>
          <a:p>
            <a:pPr marL="0" indent="0" algn="just">
              <a:buNone/>
            </a:pPr>
            <a:r>
              <a:rPr lang="fr-CH" sz="2900" dirty="0" smtClean="0">
                <a:latin typeface="Arial" panose="020B0604020202020204" pitchFamily="34" charset="0"/>
                <a:cs typeface="Arial" panose="020B0604020202020204" pitchFamily="34" charset="0"/>
              </a:rPr>
              <a:t>Merci </a:t>
            </a:r>
            <a:r>
              <a:rPr lang="fr-CH" sz="2900" dirty="0">
                <a:latin typeface="Arial" panose="020B0604020202020204" pitchFamily="34" charset="0"/>
                <a:cs typeface="Arial" panose="020B0604020202020204" pitchFamily="34" charset="0"/>
              </a:rPr>
              <a:t>à notre médecin référent, la Dresse Hannelore </a:t>
            </a:r>
            <a:r>
              <a:rPr lang="fr-CH" sz="2900" dirty="0" err="1">
                <a:latin typeface="Arial" panose="020B0604020202020204" pitchFamily="34" charset="0"/>
                <a:cs typeface="Arial" panose="020B0604020202020204" pitchFamily="34" charset="0"/>
              </a:rPr>
              <a:t>Luy</a:t>
            </a:r>
            <a:r>
              <a:rPr lang="fr-CH" sz="2900" dirty="0">
                <a:latin typeface="Arial" panose="020B0604020202020204" pitchFamily="34" charset="0"/>
                <a:cs typeface="Arial" panose="020B0604020202020204" pitchFamily="34" charset="0"/>
              </a:rPr>
              <a:t>, pour ses conseils et ses réponses médicales liées à la pandémie, à Sandra Moulin, membre du comité et conseillère municipale, de s’être inquiétée de notre situation au fil des semaines</a:t>
            </a:r>
            <a:r>
              <a:rPr lang="fr-CH" sz="2900" dirty="0" smtClean="0">
                <a:latin typeface="Arial" panose="020B0604020202020204" pitchFamily="34" charset="0"/>
                <a:cs typeface="Arial" panose="020B0604020202020204" pitchFamily="34" charset="0"/>
              </a:rPr>
              <a:t>.</a:t>
            </a:r>
          </a:p>
          <a:p>
            <a:pPr marL="0" indent="0" algn="just">
              <a:buNone/>
            </a:pPr>
            <a:r>
              <a:rPr lang="fr-CH" sz="2900" dirty="0" smtClean="0">
                <a:latin typeface="Arial" panose="020B0604020202020204" pitchFamily="34" charset="0"/>
                <a:cs typeface="Arial" panose="020B0604020202020204" pitchFamily="34" charset="0"/>
              </a:rPr>
              <a:t>Merci </a:t>
            </a:r>
            <a:r>
              <a:rPr lang="fr-CH" sz="2900" dirty="0">
                <a:latin typeface="Arial" panose="020B0604020202020204" pitchFamily="34" charset="0"/>
                <a:cs typeface="Arial" panose="020B0604020202020204" pitchFamily="34" charset="0"/>
              </a:rPr>
              <a:t>à tous les membres du comité et à M. Xavier Moret, Président des Acacias, pour leur soutien et leur confiance</a:t>
            </a:r>
            <a:r>
              <a:rPr lang="fr-CH" sz="2900" dirty="0" smtClean="0">
                <a:latin typeface="Arial" panose="020B0604020202020204" pitchFamily="34" charset="0"/>
                <a:cs typeface="Arial" panose="020B0604020202020204" pitchFamily="34" charset="0"/>
              </a:rPr>
              <a:t>.</a:t>
            </a:r>
          </a:p>
          <a:p>
            <a:pPr marL="0" indent="0" algn="just">
              <a:buNone/>
            </a:pPr>
            <a:r>
              <a:rPr lang="fr-CH" sz="2900" dirty="0" smtClean="0">
                <a:latin typeface="Arial" panose="020B0604020202020204" pitchFamily="34" charset="0"/>
                <a:cs typeface="Arial" panose="020B0604020202020204" pitchFamily="34" charset="0"/>
              </a:rPr>
              <a:t>Merci </a:t>
            </a:r>
            <a:r>
              <a:rPr lang="fr-CH" sz="2900" dirty="0">
                <a:latin typeface="Arial" panose="020B0604020202020204" pitchFamily="34" charset="0"/>
                <a:cs typeface="Arial" panose="020B0604020202020204" pitchFamily="34" charset="0"/>
              </a:rPr>
              <a:t>à tous nos partenaires et à tous ceux et celles qui ont cru en nous et continuent à y croire. </a:t>
            </a:r>
            <a:endParaRPr lang="fr-CH" sz="2900" dirty="0" smtClean="0">
              <a:solidFill>
                <a:schemeClr val="tx2"/>
              </a:solidFill>
              <a:latin typeface="Arial" panose="020B0604020202020204" pitchFamily="34" charset="0"/>
              <a:cs typeface="Arial" panose="020B0604020202020204" pitchFamily="34" charset="0"/>
            </a:endParaRPr>
          </a:p>
          <a:p>
            <a:pPr marL="2271400" lvl="8" indent="0">
              <a:buNone/>
            </a:pPr>
            <a:r>
              <a:rPr lang="fr-CH" sz="2900" dirty="0" smtClean="0">
                <a:solidFill>
                  <a:schemeClr val="tx2"/>
                </a:solidFill>
                <a:latin typeface="Arial" panose="020B0604020202020204" pitchFamily="34" charset="0"/>
                <a:cs typeface="Arial" panose="020B0604020202020204" pitchFamily="34" charset="0"/>
              </a:rPr>
              <a:t>		</a:t>
            </a:r>
            <a:r>
              <a:rPr lang="fr-CH" sz="2900" i="1" dirty="0" smtClean="0">
                <a:solidFill>
                  <a:schemeClr val="tx2"/>
                </a:solidFill>
                <a:latin typeface="Arial" panose="020B0604020202020204" pitchFamily="34" charset="0"/>
                <a:cs typeface="Arial" panose="020B0604020202020204" pitchFamily="34" charset="0"/>
              </a:rPr>
              <a:t>Catherine Poidevin, Directrice des Acacias</a:t>
            </a:r>
            <a:endParaRPr lang="fr-CH" sz="2900" i="1" dirty="0">
              <a:solidFill>
                <a:schemeClr val="tx2"/>
              </a:solidFill>
              <a:latin typeface="Arial" panose="020B0604020202020204" pitchFamily="34" charset="0"/>
              <a:cs typeface="Arial" panose="020B0604020202020204" pitchFamily="34" charset="0"/>
            </a:endParaRPr>
          </a:p>
          <a:p>
            <a:pPr lvl="2"/>
            <a:endParaRPr lang="fr-CH" dirty="0" smtClean="0">
              <a:solidFill>
                <a:schemeClr val="tx2"/>
              </a:solidFill>
              <a:latin typeface="Arial" panose="020B0604020202020204" pitchFamily="34" charset="0"/>
              <a:cs typeface="Arial" panose="020B0604020202020204" pitchFamily="34" charset="0"/>
            </a:endParaRPr>
          </a:p>
          <a:p>
            <a:endParaRPr lang="fr-CH" dirty="0" smtClean="0">
              <a:solidFill>
                <a:schemeClr val="tx2"/>
              </a:solidFill>
              <a:latin typeface="Arial" panose="020B0604020202020204" pitchFamily="34" charset="0"/>
              <a:cs typeface="Arial" panose="020B0604020202020204" pitchFamily="34" charset="0"/>
            </a:endParaRPr>
          </a:p>
          <a:p>
            <a:endParaRPr lang="fr-CH" dirty="0" smtClean="0">
              <a:solidFill>
                <a:schemeClr val="tx2"/>
              </a:solidFill>
              <a:latin typeface="Arial" panose="020B0604020202020204" pitchFamily="34" charset="0"/>
              <a:cs typeface="Arial" panose="020B0604020202020204" pitchFamily="34" charset="0"/>
            </a:endParaRPr>
          </a:p>
          <a:p>
            <a:endParaRPr lang="fr-CH" dirty="0" smtClean="0">
              <a:latin typeface="Arial" panose="020B0604020202020204" pitchFamily="34" charset="0"/>
              <a:cs typeface="Arial" panose="020B0604020202020204" pitchFamily="34" charset="0"/>
            </a:endParaRPr>
          </a:p>
          <a:p>
            <a:endParaRPr lang="fr-CH" dirty="0">
              <a:latin typeface="Arial" panose="020B0604020202020204" pitchFamily="34" charset="0"/>
              <a:cs typeface="Arial" panose="020B0604020202020204" pitchFamily="34" charset="0"/>
            </a:endParaRPr>
          </a:p>
          <a:p>
            <a:endParaRPr lang="fr-CH" dirty="0" smtClean="0">
              <a:solidFill>
                <a:schemeClr val="accent1"/>
              </a:solidFill>
            </a:endParaRPr>
          </a:p>
          <a:p>
            <a:endParaRPr lang="fr-CH" dirty="0">
              <a:solidFill>
                <a:schemeClr val="accent1"/>
              </a:solidFill>
            </a:endParaRPr>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7</a:t>
            </a:fld>
            <a:endParaRPr lang="en-US" dirty="0"/>
          </a:p>
        </p:txBody>
      </p:sp>
      <p:sp>
        <p:nvSpPr>
          <p:cNvPr id="6" name="Titre 5"/>
          <p:cNvSpPr>
            <a:spLocks noGrp="1"/>
          </p:cNvSpPr>
          <p:nvPr>
            <p:ph type="title"/>
          </p:nvPr>
        </p:nvSpPr>
        <p:spPr>
          <a:xfrm>
            <a:off x="1261872" y="294198"/>
            <a:ext cx="8355657" cy="45719"/>
          </a:xfrm>
        </p:spPr>
        <p:txBody>
          <a:bodyPr>
            <a:normAutofit fontScale="90000"/>
          </a:bodyPr>
          <a:lstStyle/>
          <a:p>
            <a:endParaRPr lang="fr-CH" dirty="0"/>
          </a:p>
        </p:txBody>
      </p:sp>
    </p:spTree>
    <p:extLst>
      <p:ext uri="{BB962C8B-B14F-4D97-AF65-F5344CB8AC3E}">
        <p14:creationId xmlns:p14="http://schemas.microsoft.com/office/powerpoint/2010/main" val="34194347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CH" dirty="0" smtClean="0"/>
              <a:t>Rapport d’activité 2020</a:t>
            </a:r>
            <a:endParaRPr lang="fr-CH" dirty="0"/>
          </a:p>
        </p:txBody>
      </p:sp>
      <p:sp>
        <p:nvSpPr>
          <p:cNvPr id="3" name="Espace réservé du contenu 2"/>
          <p:cNvSpPr>
            <a:spLocks noGrp="1"/>
          </p:cNvSpPr>
          <p:nvPr>
            <p:ph idx="1"/>
          </p:nvPr>
        </p:nvSpPr>
        <p:spPr/>
        <p:txBody>
          <a:bodyPr/>
          <a:lstStyle/>
          <a:p>
            <a:pPr marL="0" indent="0" algn="just">
              <a:buNone/>
            </a:pPr>
            <a:r>
              <a:rPr lang="fr-CH" sz="1800" dirty="0" smtClean="0">
                <a:latin typeface="Arial" panose="020B0604020202020204" pitchFamily="34" charset="0"/>
                <a:cs typeface="Arial" panose="020B0604020202020204" pitchFamily="34" charset="0"/>
              </a:rPr>
              <a:t>Poursuivons </a:t>
            </a:r>
            <a:r>
              <a:rPr lang="fr-CH" sz="1800" dirty="0">
                <a:latin typeface="Arial" panose="020B0604020202020204" pitchFamily="34" charset="0"/>
                <a:cs typeface="Arial" panose="020B0604020202020204" pitchFamily="34" charset="0"/>
              </a:rPr>
              <a:t>par un bref compte-rendu des activités des Acacias durant l’année écoulée. Sans vous le cacher, l’année 2020 a été très dense en termes de charge de travail administrative, de coordination et de </a:t>
            </a:r>
            <a:r>
              <a:rPr lang="fr-CH" sz="1800" dirty="0" smtClean="0">
                <a:latin typeface="Arial" panose="020B0604020202020204" pitchFamily="34" charset="0"/>
                <a:cs typeface="Arial" panose="020B0604020202020204" pitchFamily="34" charset="0"/>
              </a:rPr>
              <a:t>communication.</a:t>
            </a:r>
            <a:endParaRPr lang="fr-CH" sz="1800" dirty="0">
              <a:solidFill>
                <a:schemeClr val="tx2"/>
              </a:solidFill>
              <a:latin typeface="Arial" panose="020B0604020202020204" pitchFamily="34" charset="0"/>
              <a:cs typeface="Arial" panose="020B0604020202020204" pitchFamily="34" charset="0"/>
            </a:endParaRPr>
          </a:p>
          <a:p>
            <a:pPr lvl="2">
              <a:buFont typeface="Wingdings 2" panose="05020102010507070707" pitchFamily="18" charset="2"/>
              <a:buChar char=""/>
            </a:pPr>
            <a:endParaRPr lang="fr-CH" sz="1900" dirty="0">
              <a:solidFill>
                <a:schemeClr val="tx2"/>
              </a:solidFill>
              <a:latin typeface="Arial" panose="020B0604020202020204" pitchFamily="34" charset="0"/>
              <a:cs typeface="Arial" panose="020B0604020202020204" pitchFamily="34" charset="0"/>
            </a:endParaRPr>
          </a:p>
          <a:p>
            <a:endParaRPr lang="fr-CH" dirty="0" smtClean="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8</a:t>
            </a:fld>
            <a:endParaRPr lang="en-US" dirty="0"/>
          </a:p>
        </p:txBody>
      </p:sp>
      <p:pic>
        <p:nvPicPr>
          <p:cNvPr id="5" name="Image 4"/>
          <p:cNvPicPr>
            <a:picLocks noChangeAspect="1"/>
          </p:cNvPicPr>
          <p:nvPr/>
        </p:nvPicPr>
        <p:blipFill>
          <a:blip r:embed="rId2"/>
          <a:stretch>
            <a:fillRect/>
          </a:stretch>
        </p:blipFill>
        <p:spPr>
          <a:xfrm>
            <a:off x="8985428" y="5964016"/>
            <a:ext cx="1743607" cy="707197"/>
          </a:xfrm>
          <a:prstGeom prst="rect">
            <a:avLst/>
          </a:prstGeom>
        </p:spPr>
      </p:pic>
    </p:spTree>
    <p:extLst>
      <p:ext uri="{BB962C8B-B14F-4D97-AF65-F5344CB8AC3E}">
        <p14:creationId xmlns:p14="http://schemas.microsoft.com/office/powerpoint/2010/main" val="34797330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50830" y="6317615"/>
            <a:ext cx="1748122" cy="708405"/>
          </a:xfrm>
          <a:prstGeom prst="rect">
            <a:avLst/>
          </a:prstGeom>
        </p:spPr>
      </p:pic>
      <p:sp>
        <p:nvSpPr>
          <p:cNvPr id="2" name="Titre 1"/>
          <p:cNvSpPr>
            <a:spLocks noGrp="1"/>
          </p:cNvSpPr>
          <p:nvPr>
            <p:ph type="title"/>
          </p:nvPr>
        </p:nvSpPr>
        <p:spPr>
          <a:xfrm>
            <a:off x="1261873" y="0"/>
            <a:ext cx="9528048" cy="931333"/>
          </a:xfrm>
        </p:spPr>
        <p:txBody>
          <a:bodyPr/>
          <a:lstStyle/>
          <a:p>
            <a:pPr algn="ctr"/>
            <a:r>
              <a:rPr lang="fr-CH" dirty="0" smtClean="0"/>
              <a:t>Les Acacias en quelques chiffres</a:t>
            </a:r>
            <a:endParaRPr lang="fr-CH" dirty="0"/>
          </a:p>
        </p:txBody>
      </p:sp>
      <p:sp>
        <p:nvSpPr>
          <p:cNvPr id="3" name="Espace réservé du contenu 2"/>
          <p:cNvSpPr>
            <a:spLocks noGrp="1"/>
          </p:cNvSpPr>
          <p:nvPr>
            <p:ph idx="1"/>
          </p:nvPr>
        </p:nvSpPr>
        <p:spPr>
          <a:xfrm>
            <a:off x="1261873" y="931333"/>
            <a:ext cx="9022772" cy="5740485"/>
          </a:xfrm>
        </p:spPr>
        <p:txBody>
          <a:bodyPr>
            <a:normAutofit fontScale="85000" lnSpcReduction="20000"/>
          </a:bodyPr>
          <a:lstStyle/>
          <a:p>
            <a:r>
              <a:rPr lang="fr-CH" dirty="0" smtClean="0">
                <a:solidFill>
                  <a:schemeClr val="accent1"/>
                </a:solidFill>
                <a:latin typeface="Arial" panose="020B0604020202020204" pitchFamily="34" charset="0"/>
                <a:cs typeface="Arial" panose="020B0604020202020204" pitchFamily="34" charset="0"/>
              </a:rPr>
              <a:t>Capacité d’accueil adaptée </a:t>
            </a:r>
            <a:r>
              <a:rPr lang="fr-CH" dirty="0" smtClean="0">
                <a:solidFill>
                  <a:schemeClr val="tx2"/>
                </a:solidFill>
                <a:latin typeface="Arial" panose="020B0604020202020204" pitchFamily="34" charset="0"/>
                <a:cs typeface="Arial" panose="020B0604020202020204" pitchFamily="34" charset="0"/>
              </a:rPr>
              <a:t>au rythme de la pandémie (0 à 10 hôtes par jour)</a:t>
            </a:r>
          </a:p>
          <a:p>
            <a:r>
              <a:rPr lang="fr-CH" dirty="0" smtClean="0">
                <a:solidFill>
                  <a:schemeClr val="accent1"/>
                </a:solidFill>
                <a:latin typeface="Arial" panose="020B0604020202020204" pitchFamily="34" charset="0"/>
                <a:cs typeface="Arial" panose="020B0604020202020204" pitchFamily="34" charset="0"/>
              </a:rPr>
              <a:t>25 hôtes </a:t>
            </a:r>
            <a:r>
              <a:rPr lang="fr-CH" dirty="0" smtClean="0">
                <a:latin typeface="Arial" panose="020B0604020202020204" pitchFamily="34" charset="0"/>
                <a:cs typeface="Arial" panose="020B0604020202020204" pitchFamily="34" charset="0"/>
              </a:rPr>
              <a:t>(15 femmes et 10  hommes) – </a:t>
            </a:r>
            <a:r>
              <a:rPr lang="fr-CH" i="1" dirty="0" smtClean="0">
                <a:latin typeface="Arial" panose="020B0604020202020204" pitchFamily="34" charset="0"/>
                <a:cs typeface="Arial" panose="020B0604020202020204" pitchFamily="34" charset="0"/>
              </a:rPr>
              <a:t>38 hôtes en 2019</a:t>
            </a:r>
          </a:p>
          <a:p>
            <a:r>
              <a:rPr lang="fr-CH" dirty="0" smtClean="0">
                <a:solidFill>
                  <a:schemeClr val="accent1"/>
                </a:solidFill>
                <a:latin typeface="Arial" panose="020B0604020202020204" pitchFamily="34" charset="0"/>
                <a:cs typeface="Arial" panose="020B0604020202020204" pitchFamily="34" charset="0"/>
              </a:rPr>
              <a:t>11 </a:t>
            </a:r>
            <a:r>
              <a:rPr lang="fr-CH" dirty="0" smtClean="0">
                <a:latin typeface="Arial" panose="020B0604020202020204" pitchFamily="34" charset="0"/>
                <a:cs typeface="Arial" panose="020B0604020202020204" pitchFamily="34" charset="0"/>
              </a:rPr>
              <a:t>hôtes de </a:t>
            </a:r>
            <a:r>
              <a:rPr lang="fr-CH" dirty="0" smtClean="0">
                <a:solidFill>
                  <a:schemeClr val="accent1"/>
                </a:solidFill>
                <a:latin typeface="Arial" panose="020B0604020202020204" pitchFamily="34" charset="0"/>
                <a:cs typeface="Arial" panose="020B0604020202020204" pitchFamily="34" charset="0"/>
              </a:rPr>
              <a:t>Martigny </a:t>
            </a:r>
            <a:r>
              <a:rPr lang="fr-CH" dirty="0" smtClean="0">
                <a:latin typeface="Arial" panose="020B0604020202020204" pitchFamily="34" charset="0"/>
                <a:cs typeface="Arial" panose="020B0604020202020204" pitchFamily="34" charset="0"/>
              </a:rPr>
              <a:t>(876 journées) et </a:t>
            </a:r>
            <a:r>
              <a:rPr lang="fr-CH" dirty="0" smtClean="0">
                <a:solidFill>
                  <a:schemeClr val="accent1"/>
                </a:solidFill>
                <a:latin typeface="Arial" panose="020B0604020202020204" pitchFamily="34" charset="0"/>
                <a:cs typeface="Arial" panose="020B0604020202020204" pitchFamily="34" charset="0"/>
              </a:rPr>
              <a:t>14 </a:t>
            </a:r>
            <a:r>
              <a:rPr lang="fr-CH" dirty="0" smtClean="0">
                <a:latin typeface="Arial" panose="020B0604020202020204" pitchFamily="34" charset="0"/>
                <a:cs typeface="Arial" panose="020B0604020202020204" pitchFamily="34" charset="0"/>
              </a:rPr>
              <a:t>hôtes en </a:t>
            </a:r>
            <a:r>
              <a:rPr lang="fr-CH" dirty="0" smtClean="0">
                <a:solidFill>
                  <a:schemeClr val="accent1"/>
                </a:solidFill>
                <a:latin typeface="Arial" panose="020B0604020202020204" pitchFamily="34" charset="0"/>
                <a:cs typeface="Arial" panose="020B0604020202020204" pitchFamily="34" charset="0"/>
              </a:rPr>
              <a:t>hors-commune</a:t>
            </a:r>
            <a:r>
              <a:rPr lang="fr-CH" dirty="0" smtClean="0">
                <a:latin typeface="Arial" panose="020B0604020202020204" pitchFamily="34" charset="0"/>
                <a:cs typeface="Arial" panose="020B0604020202020204" pitchFamily="34" charset="0"/>
              </a:rPr>
              <a:t> (830 journées)</a:t>
            </a:r>
          </a:p>
          <a:p>
            <a:r>
              <a:rPr lang="fr-CH" dirty="0" smtClean="0">
                <a:latin typeface="Arial" panose="020B0604020202020204" pitchFamily="34" charset="0"/>
                <a:cs typeface="Arial" panose="020B0604020202020204" pitchFamily="34" charset="0"/>
              </a:rPr>
              <a:t>1 admissions et </a:t>
            </a:r>
            <a:r>
              <a:rPr lang="fr-CH" dirty="0" smtClean="0">
                <a:solidFill>
                  <a:schemeClr val="accent1"/>
                </a:solidFill>
                <a:latin typeface="Arial" panose="020B0604020202020204" pitchFamily="34" charset="0"/>
                <a:cs typeface="Arial" panose="020B0604020202020204" pitchFamily="34" charset="0"/>
              </a:rPr>
              <a:t>8 départs </a:t>
            </a:r>
            <a:r>
              <a:rPr lang="fr-CH" dirty="0" smtClean="0">
                <a:solidFill>
                  <a:schemeClr val="tx2"/>
                </a:solidFill>
                <a:latin typeface="Arial" panose="020B0604020202020204" pitchFamily="34" charset="0"/>
                <a:cs typeface="Arial" panose="020B0604020202020204" pitchFamily="34" charset="0"/>
              </a:rPr>
              <a:t>– pas d’admission possible sauf très urgente</a:t>
            </a:r>
            <a:endParaRPr lang="fr-CH" dirty="0" smtClean="0">
              <a:solidFill>
                <a:schemeClr val="accent1"/>
              </a:solidFill>
              <a:latin typeface="Arial" panose="020B0604020202020204" pitchFamily="34" charset="0"/>
              <a:cs typeface="Arial" panose="020B0604020202020204" pitchFamily="34" charset="0"/>
            </a:endParaRPr>
          </a:p>
          <a:p>
            <a:r>
              <a:rPr lang="fr-CH" dirty="0" smtClean="0">
                <a:latin typeface="Arial" panose="020B0604020202020204" pitchFamily="34" charset="0"/>
                <a:cs typeface="Arial" panose="020B0604020202020204" pitchFamily="34" charset="0"/>
              </a:rPr>
              <a:t>Moyenne d’âge </a:t>
            </a:r>
            <a:r>
              <a:rPr lang="fr-CH" dirty="0" smtClean="0">
                <a:solidFill>
                  <a:schemeClr val="tx2"/>
                </a:solidFill>
                <a:latin typeface="Arial" panose="020B0604020202020204" pitchFamily="34" charset="0"/>
                <a:cs typeface="Arial" panose="020B0604020202020204" pitchFamily="34" charset="0"/>
              </a:rPr>
              <a:t>de</a:t>
            </a:r>
            <a:r>
              <a:rPr lang="fr-CH" dirty="0" smtClean="0">
                <a:solidFill>
                  <a:schemeClr val="accent1"/>
                </a:solidFill>
                <a:latin typeface="Arial" panose="020B0604020202020204" pitchFamily="34" charset="0"/>
                <a:cs typeface="Arial" panose="020B0604020202020204" pitchFamily="34" charset="0"/>
              </a:rPr>
              <a:t> 79.44 ans </a:t>
            </a:r>
            <a:r>
              <a:rPr lang="fr-CH" dirty="0" smtClean="0">
                <a:latin typeface="Arial" panose="020B0604020202020204" pitchFamily="34" charset="0"/>
                <a:cs typeface="Arial" panose="020B0604020202020204" pitchFamily="34" charset="0"/>
              </a:rPr>
              <a:t>(de 38 à 91 ans)</a:t>
            </a:r>
            <a:endParaRPr lang="fr-CH" dirty="0" smtClean="0">
              <a:solidFill>
                <a:schemeClr val="accent1"/>
              </a:solidFill>
              <a:latin typeface="Arial" panose="020B0604020202020204" pitchFamily="34" charset="0"/>
              <a:cs typeface="Arial" panose="020B0604020202020204" pitchFamily="34" charset="0"/>
            </a:endParaRPr>
          </a:p>
          <a:p>
            <a:r>
              <a:rPr lang="fr-CH" dirty="0" smtClean="0">
                <a:solidFill>
                  <a:schemeClr val="accent1"/>
                </a:solidFill>
                <a:latin typeface="Arial" panose="020B0604020202020204" pitchFamily="34" charset="0"/>
                <a:cs typeface="Arial" panose="020B0604020202020204" pitchFamily="34" charset="0"/>
              </a:rPr>
              <a:t>1706 journées</a:t>
            </a:r>
            <a:r>
              <a:rPr lang="fr-CH" dirty="0" smtClean="0">
                <a:latin typeface="Arial" panose="020B0604020202020204" pitchFamily="34" charset="0"/>
                <a:cs typeface="Arial" panose="020B0604020202020204" pitchFamily="34" charset="0"/>
              </a:rPr>
              <a:t> d’accueil – </a:t>
            </a:r>
            <a:r>
              <a:rPr lang="fr-CH" i="1" dirty="0" smtClean="0">
                <a:solidFill>
                  <a:schemeClr val="tx2"/>
                </a:solidFill>
                <a:latin typeface="Arial" panose="020B0604020202020204" pitchFamily="34" charset="0"/>
                <a:cs typeface="Arial" panose="020B0604020202020204" pitchFamily="34" charset="0"/>
              </a:rPr>
              <a:t>2689 journées en 2019</a:t>
            </a:r>
          </a:p>
          <a:p>
            <a:r>
              <a:rPr lang="fr-CH" dirty="0" smtClean="0">
                <a:latin typeface="Arial" panose="020B0604020202020204" pitchFamily="34" charset="0"/>
                <a:cs typeface="Arial" panose="020B0604020202020204" pitchFamily="34" charset="0"/>
              </a:rPr>
              <a:t>Taux d’occupation à </a:t>
            </a:r>
            <a:r>
              <a:rPr lang="fr-CH" dirty="0" smtClean="0">
                <a:solidFill>
                  <a:schemeClr val="accent1"/>
                </a:solidFill>
                <a:latin typeface="Arial" panose="020B0604020202020204" pitchFamily="34" charset="0"/>
                <a:cs typeface="Arial" panose="020B0604020202020204" pitchFamily="34" charset="0"/>
              </a:rPr>
              <a:t>56.65 %</a:t>
            </a:r>
            <a:r>
              <a:rPr lang="fr-CH" dirty="0" smtClean="0">
                <a:latin typeface="Arial" panose="020B0604020202020204" pitchFamily="34" charset="0"/>
                <a:cs typeface="Arial" panose="020B0604020202020204" pitchFamily="34" charset="0"/>
              </a:rPr>
              <a:t> - </a:t>
            </a:r>
            <a:r>
              <a:rPr lang="fr-CH" i="1" dirty="0" smtClean="0">
                <a:latin typeface="Arial" panose="020B0604020202020204" pitchFamily="34" charset="0"/>
                <a:cs typeface="Arial" panose="020B0604020202020204" pitchFamily="34" charset="0"/>
              </a:rPr>
              <a:t>89.58 % en 2019</a:t>
            </a:r>
          </a:p>
          <a:p>
            <a:r>
              <a:rPr lang="fr-CH" dirty="0" smtClean="0">
                <a:solidFill>
                  <a:schemeClr val="accent1"/>
                </a:solidFill>
                <a:latin typeface="Arial" panose="020B0604020202020204" pitchFamily="34" charset="0"/>
                <a:cs typeface="Arial" panose="020B0604020202020204" pitchFamily="34" charset="0"/>
              </a:rPr>
              <a:t>389 interventions à domicile</a:t>
            </a:r>
            <a:r>
              <a:rPr lang="fr-CH" dirty="0">
                <a:latin typeface="Arial" panose="020B0604020202020204" pitchFamily="34" charset="0"/>
                <a:cs typeface="Arial" panose="020B0604020202020204" pitchFamily="34" charset="0"/>
              </a:rPr>
              <a:t> (106 journées et 283 demi-journées) </a:t>
            </a:r>
            <a:endParaRPr lang="fr-CH" dirty="0" smtClean="0">
              <a:solidFill>
                <a:schemeClr val="accent1"/>
              </a:solidFill>
              <a:latin typeface="Arial" panose="020B0604020202020204" pitchFamily="34" charset="0"/>
              <a:cs typeface="Arial" panose="020B0604020202020204" pitchFamily="34" charset="0"/>
            </a:endParaRPr>
          </a:p>
          <a:p>
            <a:r>
              <a:rPr lang="fr-CH" dirty="0" smtClean="0">
                <a:solidFill>
                  <a:schemeClr val="tx2"/>
                </a:solidFill>
                <a:latin typeface="Arial" panose="020B0604020202020204" pitchFamily="34" charset="0"/>
                <a:cs typeface="Arial" panose="020B0604020202020204" pitchFamily="34" charset="0"/>
              </a:rPr>
              <a:t>Les interventions à domicile ont concerné entre </a:t>
            </a:r>
            <a:r>
              <a:rPr lang="fr-CH" dirty="0" smtClean="0">
                <a:solidFill>
                  <a:schemeClr val="accent1"/>
                </a:solidFill>
                <a:latin typeface="Arial" panose="020B0604020202020204" pitchFamily="34" charset="0"/>
                <a:cs typeface="Arial" panose="020B0604020202020204" pitchFamily="34" charset="0"/>
              </a:rPr>
              <a:t>5 et 14 hôtes </a:t>
            </a:r>
            <a:r>
              <a:rPr lang="fr-CH" dirty="0" smtClean="0">
                <a:solidFill>
                  <a:schemeClr val="tx2"/>
                </a:solidFill>
                <a:latin typeface="Arial" panose="020B0604020202020204" pitchFamily="34" charset="0"/>
                <a:cs typeface="Arial" panose="020B0604020202020204" pitchFamily="34" charset="0"/>
              </a:rPr>
              <a:t>et ont été jusqu’à </a:t>
            </a:r>
            <a:r>
              <a:rPr lang="fr-CH" dirty="0" smtClean="0">
                <a:solidFill>
                  <a:schemeClr val="accent1"/>
                </a:solidFill>
                <a:latin typeface="Arial" panose="020B0604020202020204" pitchFamily="34" charset="0"/>
                <a:cs typeface="Arial" panose="020B0604020202020204" pitchFamily="34" charset="0"/>
              </a:rPr>
              <a:t>64% de notre activité </a:t>
            </a:r>
            <a:r>
              <a:rPr lang="fr-CH" dirty="0" smtClean="0">
                <a:solidFill>
                  <a:schemeClr val="tx2"/>
                </a:solidFill>
                <a:latin typeface="Arial" panose="020B0604020202020204" pitchFamily="34" charset="0"/>
                <a:cs typeface="Arial" panose="020B0604020202020204" pitchFamily="34" charset="0"/>
              </a:rPr>
              <a:t>selon certains mois (avril – mai – novembre)</a:t>
            </a:r>
          </a:p>
          <a:p>
            <a:r>
              <a:rPr lang="fr-CH" dirty="0" smtClean="0">
                <a:solidFill>
                  <a:schemeClr val="accent1"/>
                </a:solidFill>
                <a:latin typeface="Arial" panose="020B0604020202020204" pitchFamily="34" charset="0"/>
                <a:cs typeface="Arial" panose="020B0604020202020204" pitchFamily="34" charset="0"/>
              </a:rPr>
              <a:t>832 </a:t>
            </a:r>
            <a:r>
              <a:rPr lang="fr-CH" dirty="0" smtClean="0">
                <a:latin typeface="Arial" panose="020B0604020202020204" pitchFamily="34" charset="0"/>
                <a:cs typeface="Arial" panose="020B0604020202020204" pitchFamily="34" charset="0"/>
              </a:rPr>
              <a:t>journées </a:t>
            </a:r>
            <a:r>
              <a:rPr lang="fr-CH" dirty="0" smtClean="0">
                <a:solidFill>
                  <a:schemeClr val="accent1"/>
                </a:solidFill>
                <a:latin typeface="Arial" panose="020B0604020202020204" pitchFamily="34" charset="0"/>
                <a:cs typeface="Arial" panose="020B0604020202020204" pitchFamily="34" charset="0"/>
              </a:rPr>
              <a:t>d’absence</a:t>
            </a:r>
            <a:r>
              <a:rPr lang="fr-CH" dirty="0" smtClean="0">
                <a:latin typeface="Arial" panose="020B0604020202020204" pitchFamily="34" charset="0"/>
                <a:cs typeface="Arial" panose="020B0604020202020204" pitchFamily="34" charset="0"/>
              </a:rPr>
              <a:t> dont 627 liées au Covid-19 (75% des absences)</a:t>
            </a:r>
          </a:p>
          <a:p>
            <a:r>
              <a:rPr lang="fr-CH" dirty="0" smtClean="0">
                <a:solidFill>
                  <a:schemeClr val="accent1"/>
                </a:solidFill>
                <a:latin typeface="Arial" panose="020B0604020202020204" pitchFamily="34" charset="0"/>
                <a:cs typeface="Arial" panose="020B0604020202020204" pitchFamily="34" charset="0"/>
              </a:rPr>
              <a:t>102 journées </a:t>
            </a:r>
            <a:r>
              <a:rPr lang="fr-CH" dirty="0" smtClean="0">
                <a:latin typeface="Arial" panose="020B0604020202020204" pitchFamily="34" charset="0"/>
                <a:cs typeface="Arial" panose="020B0604020202020204" pitchFamily="34" charset="0"/>
              </a:rPr>
              <a:t>d’absence </a:t>
            </a:r>
            <a:r>
              <a:rPr lang="fr-CH" dirty="0" smtClean="0">
                <a:solidFill>
                  <a:schemeClr val="accent1"/>
                </a:solidFill>
                <a:latin typeface="Arial" panose="020B0604020202020204" pitchFamily="34" charset="0"/>
                <a:cs typeface="Arial" panose="020B0604020202020204" pitchFamily="34" charset="0"/>
              </a:rPr>
              <a:t>remplacées </a:t>
            </a:r>
            <a:endParaRPr lang="fr-CH" dirty="0" smtClean="0">
              <a:latin typeface="Arial" panose="020B0604020202020204" pitchFamily="34" charset="0"/>
              <a:cs typeface="Arial" panose="020B0604020202020204" pitchFamily="34" charset="0"/>
            </a:endParaRPr>
          </a:p>
          <a:p>
            <a:r>
              <a:rPr lang="fr-CH" dirty="0" smtClean="0">
                <a:latin typeface="Arial" panose="020B0604020202020204" pitchFamily="34" charset="0"/>
                <a:cs typeface="Arial" panose="020B0604020202020204" pitchFamily="34" charset="0"/>
              </a:rPr>
              <a:t>Durée d’accueil moyen de </a:t>
            </a:r>
            <a:r>
              <a:rPr lang="fr-CH" dirty="0" smtClean="0">
                <a:solidFill>
                  <a:schemeClr val="accent1"/>
                </a:solidFill>
                <a:latin typeface="Arial" panose="020B0604020202020204" pitchFamily="34" charset="0"/>
                <a:cs typeface="Arial" panose="020B0604020202020204" pitchFamily="34" charset="0"/>
              </a:rPr>
              <a:t>1020 jours </a:t>
            </a:r>
            <a:r>
              <a:rPr lang="fr-CH" dirty="0" smtClean="0">
                <a:solidFill>
                  <a:schemeClr val="tx2"/>
                </a:solidFill>
                <a:latin typeface="Arial" panose="020B0604020202020204" pitchFamily="34" charset="0"/>
                <a:cs typeface="Arial" panose="020B0604020202020204" pitchFamily="34" charset="0"/>
              </a:rPr>
              <a:t>(de 2 mois à plus de 5 ans), soit 2.80 années – </a:t>
            </a:r>
            <a:r>
              <a:rPr lang="fr-CH" i="1" dirty="0" smtClean="0">
                <a:solidFill>
                  <a:schemeClr val="tx2"/>
                </a:solidFill>
                <a:latin typeface="Arial" panose="020B0604020202020204" pitchFamily="34" charset="0"/>
                <a:cs typeface="Arial" panose="020B0604020202020204" pitchFamily="34" charset="0"/>
              </a:rPr>
              <a:t>600 jours en 2019</a:t>
            </a:r>
          </a:p>
          <a:p>
            <a:r>
              <a:rPr lang="fr-CH" dirty="0" smtClean="0">
                <a:solidFill>
                  <a:schemeClr val="accent1"/>
                </a:solidFill>
                <a:latin typeface="Arial" panose="020B0604020202020204" pitchFamily="34" charset="0"/>
                <a:cs typeface="Arial" panose="020B0604020202020204" pitchFamily="34" charset="0"/>
              </a:rPr>
              <a:t>Liste d’attente </a:t>
            </a:r>
            <a:r>
              <a:rPr lang="fr-CH" dirty="0" smtClean="0">
                <a:solidFill>
                  <a:schemeClr val="tx2"/>
                </a:solidFill>
                <a:latin typeface="Arial" panose="020B0604020202020204" pitchFamily="34" charset="0"/>
                <a:cs typeface="Arial" panose="020B0604020202020204" pitchFamily="34" charset="0"/>
              </a:rPr>
              <a:t>: 40 personnes (dont 8 en urgence) – </a:t>
            </a:r>
            <a:r>
              <a:rPr lang="fr-CH" dirty="0" smtClean="0">
                <a:solidFill>
                  <a:schemeClr val="accent1"/>
                </a:solidFill>
                <a:latin typeface="Arial" panose="020B0604020202020204" pitchFamily="34" charset="0"/>
                <a:cs typeface="Arial" panose="020B0604020202020204" pitchFamily="34" charset="0"/>
              </a:rPr>
              <a:t>+ d’1 année d’attente ! </a:t>
            </a:r>
            <a:r>
              <a:rPr lang="fr-CH" dirty="0" smtClean="0">
                <a:solidFill>
                  <a:schemeClr val="tx2"/>
                </a:solidFill>
                <a:latin typeface="Arial" panose="020B0604020202020204" pitchFamily="34" charset="0"/>
                <a:cs typeface="Arial" panose="020B0604020202020204" pitchFamily="34" charset="0"/>
              </a:rPr>
              <a:t>– </a:t>
            </a:r>
            <a:r>
              <a:rPr lang="fr-CH" i="1" dirty="0" smtClean="0">
                <a:solidFill>
                  <a:schemeClr val="tx2"/>
                </a:solidFill>
                <a:latin typeface="Arial" panose="020B0604020202020204" pitchFamily="34" charset="0"/>
                <a:cs typeface="Arial" panose="020B0604020202020204" pitchFamily="34" charset="0"/>
              </a:rPr>
              <a:t>5 mois en 2019</a:t>
            </a:r>
          </a:p>
          <a:p>
            <a:endParaRPr lang="fr-CH"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9</a:t>
            </a:fld>
            <a:endParaRPr lang="en-US" dirty="0"/>
          </a:p>
        </p:txBody>
      </p:sp>
    </p:spTree>
    <p:extLst>
      <p:ext uri="{BB962C8B-B14F-4D97-AF65-F5344CB8AC3E}">
        <p14:creationId xmlns:p14="http://schemas.microsoft.com/office/powerpoint/2010/main" val="13985905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61871" y="294198"/>
            <a:ext cx="9701501" cy="1034981"/>
          </a:xfrm>
        </p:spPr>
        <p:txBody>
          <a:bodyPr/>
          <a:lstStyle/>
          <a:p>
            <a:pPr algn="ctr"/>
            <a:r>
              <a:rPr lang="fr-CH" dirty="0" smtClean="0"/>
              <a:t>Les Acacias en quelques chiffres</a:t>
            </a:r>
            <a:endParaRPr lang="fr-CH"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10</a:t>
            </a:fld>
            <a:endParaRPr lang="en-US" dirty="0"/>
          </a:p>
        </p:txBody>
      </p:sp>
      <p:pic>
        <p:nvPicPr>
          <p:cNvPr id="12" name="Imag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83171" y="5963412"/>
            <a:ext cx="1748122" cy="708405"/>
          </a:xfrm>
          <a:prstGeom prst="rect">
            <a:avLst/>
          </a:prstGeom>
        </p:spPr>
      </p:pic>
      <p:sp>
        <p:nvSpPr>
          <p:cNvPr id="5" name="Flèche vers le bas 4"/>
          <p:cNvSpPr/>
          <p:nvPr/>
        </p:nvSpPr>
        <p:spPr>
          <a:xfrm>
            <a:off x="7283350" y="3164305"/>
            <a:ext cx="236387" cy="66173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graphicFrame>
        <p:nvGraphicFramePr>
          <p:cNvPr id="10" name="Espace réservé du contenu 9"/>
          <p:cNvGraphicFramePr>
            <a:graphicFrameLocks noGrp="1"/>
          </p:cNvGraphicFramePr>
          <p:nvPr>
            <p:ph idx="1"/>
            <p:extLst>
              <p:ext uri="{D42A27DB-BD31-4B8C-83A1-F6EECF244321}">
                <p14:modId xmlns:p14="http://schemas.microsoft.com/office/powerpoint/2010/main" val="4051095092"/>
              </p:ext>
            </p:extLst>
          </p:nvPr>
        </p:nvGraphicFramePr>
        <p:xfrm>
          <a:off x="1261872" y="1545996"/>
          <a:ext cx="9230161" cy="433582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3114865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61872" y="294198"/>
            <a:ext cx="9541246" cy="1034981"/>
          </a:xfrm>
        </p:spPr>
        <p:txBody>
          <a:bodyPr/>
          <a:lstStyle/>
          <a:p>
            <a:pPr algn="ctr"/>
            <a:r>
              <a:rPr lang="fr-CH" dirty="0" smtClean="0"/>
              <a:t>Les Acacias en quelques chiffres</a:t>
            </a:r>
            <a:endParaRPr lang="fr-CH"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11</a:t>
            </a:fld>
            <a:endParaRPr lang="en-US" dirty="0"/>
          </a:p>
        </p:txBody>
      </p:sp>
      <p:sp>
        <p:nvSpPr>
          <p:cNvPr id="8" name="Organigramme : Alternative 7"/>
          <p:cNvSpPr/>
          <p:nvPr/>
        </p:nvSpPr>
        <p:spPr>
          <a:xfrm>
            <a:off x="8866715" y="2535218"/>
            <a:ext cx="2285194" cy="2205872"/>
          </a:xfrm>
          <a:prstGeom prst="flowChartAlternateProcess">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fr-CH"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fr-CH" dirty="0" smtClean="0"/>
              <a:t>2016 : + 958</a:t>
            </a:r>
          </a:p>
          <a:p>
            <a:pPr marL="285750" indent="-285750">
              <a:buFont typeface="Arial" panose="020B0604020202020204" pitchFamily="34" charset="0"/>
              <a:buChar char="•"/>
            </a:pPr>
            <a:r>
              <a:rPr lang="fr-CH" dirty="0" smtClean="0"/>
              <a:t>2017 : + 251</a:t>
            </a:r>
          </a:p>
          <a:p>
            <a:pPr marL="285750" indent="-285750">
              <a:buFont typeface="Arial" panose="020B0604020202020204" pitchFamily="34" charset="0"/>
              <a:buChar char="•"/>
            </a:pPr>
            <a:r>
              <a:rPr lang="fr-CH" dirty="0" smtClean="0"/>
              <a:t>2018 : + 233</a:t>
            </a:r>
          </a:p>
          <a:p>
            <a:pPr marL="285750" indent="-285750">
              <a:buFont typeface="Arial" panose="020B0604020202020204" pitchFamily="34" charset="0"/>
              <a:buChar char="•"/>
            </a:pPr>
            <a:r>
              <a:rPr lang="fr-CH" dirty="0" smtClean="0"/>
              <a:t>2019 : + 239</a:t>
            </a:r>
          </a:p>
          <a:p>
            <a:pPr marL="285750" indent="-285750">
              <a:buFont typeface="Arial" panose="020B0604020202020204" pitchFamily="34" charset="0"/>
              <a:buChar char="•"/>
            </a:pPr>
            <a:r>
              <a:rPr lang="fr-CH" dirty="0" smtClean="0">
                <a:solidFill>
                  <a:schemeClr val="accent1"/>
                </a:solidFill>
              </a:rPr>
              <a:t>2020 : - 983</a:t>
            </a:r>
            <a:endParaRPr lang="fr-CH" dirty="0">
              <a:solidFill>
                <a:schemeClr val="accent1"/>
              </a:solidFill>
            </a:endParaRPr>
          </a:p>
        </p:txBody>
      </p:sp>
      <p:pic>
        <p:nvPicPr>
          <p:cNvPr id="12" name="Imag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83171" y="5947129"/>
            <a:ext cx="1748122" cy="708405"/>
          </a:xfrm>
          <a:prstGeom prst="rect">
            <a:avLst/>
          </a:prstGeom>
        </p:spPr>
      </p:pic>
      <p:graphicFrame>
        <p:nvGraphicFramePr>
          <p:cNvPr id="10" name="Espace réservé du contenu 9"/>
          <p:cNvGraphicFramePr>
            <a:graphicFrameLocks noGrp="1"/>
          </p:cNvGraphicFramePr>
          <p:nvPr>
            <p:ph idx="1"/>
            <p:extLst>
              <p:ext uri="{D42A27DB-BD31-4B8C-83A1-F6EECF244321}">
                <p14:modId xmlns:p14="http://schemas.microsoft.com/office/powerpoint/2010/main" val="3739854495"/>
              </p:ext>
            </p:extLst>
          </p:nvPr>
        </p:nvGraphicFramePr>
        <p:xfrm>
          <a:off x="1262063" y="1536568"/>
          <a:ext cx="7472677" cy="441056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8242137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CH" dirty="0" smtClean="0"/>
              <a:t>Les Acacias en quelques chiffres</a:t>
            </a:r>
            <a:endParaRPr lang="fr-CH"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12</a:t>
            </a:fld>
            <a:endParaRPr lang="en-US" dirty="0"/>
          </a:p>
        </p:txBody>
      </p:sp>
      <p:sp>
        <p:nvSpPr>
          <p:cNvPr id="8" name="Organigramme : Alternative 7"/>
          <p:cNvSpPr/>
          <p:nvPr/>
        </p:nvSpPr>
        <p:spPr>
          <a:xfrm>
            <a:off x="8710366" y="2978871"/>
            <a:ext cx="2488205" cy="1923067"/>
          </a:xfrm>
          <a:prstGeom prst="flowChartAlternateProcess">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fr-CH"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fr-CH" dirty="0" smtClean="0">
                <a:latin typeface="Arial" panose="020B0604020202020204" pitchFamily="34" charset="0"/>
                <a:cs typeface="Arial" panose="020B0604020202020204" pitchFamily="34" charset="0"/>
              </a:rPr>
              <a:t>627 liées au Covid-19 (75%)</a:t>
            </a:r>
          </a:p>
          <a:p>
            <a:pPr marL="285750" indent="-285750">
              <a:buFont typeface="Arial" panose="020B0604020202020204" pitchFamily="34" charset="0"/>
              <a:buChar char="•"/>
            </a:pPr>
            <a:r>
              <a:rPr lang="fr-CH" dirty="0" smtClean="0">
                <a:latin typeface="Arial" panose="020B0604020202020204" pitchFamily="34" charset="0"/>
                <a:cs typeface="Arial" panose="020B0604020202020204" pitchFamily="34" charset="0"/>
              </a:rPr>
              <a:t>102 journées remplacées</a:t>
            </a:r>
          </a:p>
          <a:p>
            <a:pPr marL="285750" indent="-285750">
              <a:buFont typeface="Arial" panose="020B0604020202020204" pitchFamily="34" charset="0"/>
              <a:buChar char="•"/>
            </a:pPr>
            <a:endParaRPr lang="fr-CH" dirty="0" smtClean="0">
              <a:latin typeface="Arial" panose="020B0604020202020204" pitchFamily="34" charset="0"/>
              <a:cs typeface="Arial" panose="020B0604020202020204" pitchFamily="34" charset="0"/>
            </a:endParaRPr>
          </a:p>
        </p:txBody>
      </p:sp>
      <p:pic>
        <p:nvPicPr>
          <p:cNvPr id="12" name="Imag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83171" y="5947129"/>
            <a:ext cx="1748122" cy="708405"/>
          </a:xfrm>
          <a:prstGeom prst="rect">
            <a:avLst/>
          </a:prstGeom>
        </p:spPr>
      </p:pic>
      <p:graphicFrame>
        <p:nvGraphicFramePr>
          <p:cNvPr id="9" name="Espace réservé du contenu 8"/>
          <p:cNvGraphicFramePr>
            <a:graphicFrameLocks noGrp="1"/>
          </p:cNvGraphicFramePr>
          <p:nvPr>
            <p:ph idx="1"/>
            <p:extLst>
              <p:ext uri="{D42A27DB-BD31-4B8C-83A1-F6EECF244321}">
                <p14:modId xmlns:p14="http://schemas.microsoft.com/office/powerpoint/2010/main" val="1021883509"/>
              </p:ext>
            </p:extLst>
          </p:nvPr>
        </p:nvGraphicFramePr>
        <p:xfrm>
          <a:off x="1262064" y="1941922"/>
          <a:ext cx="7325756" cy="423821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2512762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86457" y="-120581"/>
            <a:ext cx="9692640" cy="1397124"/>
          </a:xfrm>
        </p:spPr>
        <p:txBody>
          <a:bodyPr/>
          <a:lstStyle/>
          <a:p>
            <a:r>
              <a:rPr lang="fr-CH" dirty="0" smtClean="0"/>
              <a:t>Les Acacias en quelques chiffres</a:t>
            </a:r>
            <a:endParaRPr lang="fr-CH"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13</a:t>
            </a:fld>
            <a:endParaRPr lang="en-US" dirty="0"/>
          </a:p>
        </p:txBody>
      </p:sp>
      <p:graphicFrame>
        <p:nvGraphicFramePr>
          <p:cNvPr id="5" name="Espace réservé du contenu 4"/>
          <p:cNvGraphicFramePr>
            <a:graphicFrameLocks noGrp="1"/>
          </p:cNvGraphicFramePr>
          <p:nvPr>
            <p:ph idx="1"/>
            <p:extLst>
              <p:ext uri="{D42A27DB-BD31-4B8C-83A1-F6EECF244321}">
                <p14:modId xmlns:p14="http://schemas.microsoft.com/office/powerpoint/2010/main" val="3218730940"/>
              </p:ext>
            </p:extLst>
          </p:nvPr>
        </p:nvGraphicFramePr>
        <p:xfrm>
          <a:off x="903843" y="1621409"/>
          <a:ext cx="8169472" cy="4690703"/>
        </p:xfrm>
        <a:graphic>
          <a:graphicData uri="http://schemas.openxmlformats.org/drawingml/2006/chart">
            <c:chart xmlns:c="http://schemas.openxmlformats.org/drawingml/2006/chart" xmlns:r="http://schemas.openxmlformats.org/officeDocument/2006/relationships" r:id="rId2"/>
          </a:graphicData>
        </a:graphic>
      </p:graphicFrame>
      <p:sp>
        <p:nvSpPr>
          <p:cNvPr id="6" name="Organigramme : Alternative 5"/>
          <p:cNvSpPr/>
          <p:nvPr/>
        </p:nvSpPr>
        <p:spPr>
          <a:xfrm>
            <a:off x="9138175" y="2611225"/>
            <a:ext cx="2154665" cy="2507528"/>
          </a:xfrm>
          <a:prstGeom prst="flowChartAlternateProcess">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fr-CH" dirty="0" smtClean="0">
                <a:latin typeface="Arial" panose="020B0604020202020204" pitchFamily="34" charset="0"/>
                <a:cs typeface="Arial" panose="020B0604020202020204" pitchFamily="34" charset="0"/>
              </a:rPr>
              <a:t> Interventions à domicile </a:t>
            </a:r>
          </a:p>
          <a:p>
            <a:endParaRPr lang="fr-CH"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fr-CH" dirty="0" smtClean="0">
                <a:latin typeface="Arial" panose="020B0604020202020204" pitchFamily="34" charset="0"/>
                <a:cs typeface="Arial" panose="020B0604020202020204" pitchFamily="34" charset="0"/>
              </a:rPr>
              <a:t>Avril – mai – novembre</a:t>
            </a:r>
          </a:p>
          <a:p>
            <a:pPr marL="285750" indent="-285750">
              <a:buFont typeface="Arial" panose="020B0604020202020204" pitchFamily="34" charset="0"/>
              <a:buChar char="•"/>
            </a:pPr>
            <a:r>
              <a:rPr lang="fr-CH" dirty="0" smtClean="0">
                <a:latin typeface="Arial" panose="020B0604020202020204" pitchFamily="34" charset="0"/>
                <a:cs typeface="Arial" panose="020B0604020202020204" pitchFamily="34" charset="0"/>
              </a:rPr>
              <a:t>0 % à 64%</a:t>
            </a:r>
          </a:p>
          <a:p>
            <a:pPr marL="285750" indent="-285750">
              <a:buFont typeface="Arial" panose="020B0604020202020204" pitchFamily="34" charset="0"/>
              <a:buChar char="•"/>
            </a:pPr>
            <a:r>
              <a:rPr lang="fr-CH" dirty="0" smtClean="0">
                <a:latin typeface="Arial" panose="020B0604020202020204" pitchFamily="34" charset="0"/>
                <a:cs typeface="Arial" panose="020B0604020202020204" pitchFamily="34" charset="0"/>
              </a:rPr>
              <a:t>24% moyenne à l’année</a:t>
            </a:r>
            <a:endParaRPr lang="fr-CH"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49289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83171" y="5963412"/>
            <a:ext cx="1748122" cy="708405"/>
          </a:xfrm>
          <a:prstGeom prst="rect">
            <a:avLst/>
          </a:prstGeom>
        </p:spPr>
      </p:pic>
      <p:sp>
        <p:nvSpPr>
          <p:cNvPr id="2" name="Titre 1"/>
          <p:cNvSpPr>
            <a:spLocks noGrp="1"/>
          </p:cNvSpPr>
          <p:nvPr>
            <p:ph type="title"/>
          </p:nvPr>
        </p:nvSpPr>
        <p:spPr>
          <a:xfrm>
            <a:off x="1261872" y="294198"/>
            <a:ext cx="9569526" cy="915679"/>
          </a:xfrm>
        </p:spPr>
        <p:txBody>
          <a:bodyPr/>
          <a:lstStyle/>
          <a:p>
            <a:pPr algn="ctr"/>
            <a:r>
              <a:rPr lang="fr-CH" dirty="0" smtClean="0"/>
              <a:t>Les Acacias en quelques chiffres</a:t>
            </a:r>
            <a:endParaRPr lang="fr-CH"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14</a:t>
            </a:fld>
            <a:endParaRPr lang="en-US" dirty="0"/>
          </a:p>
        </p:txBody>
      </p:sp>
      <p:sp>
        <p:nvSpPr>
          <p:cNvPr id="6" name="Rectangle à coins arrondis 5"/>
          <p:cNvSpPr/>
          <p:nvPr/>
        </p:nvSpPr>
        <p:spPr>
          <a:xfrm>
            <a:off x="8642811" y="1433198"/>
            <a:ext cx="2583989" cy="4530214"/>
          </a:xfrm>
          <a:prstGeom prst="round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fr-CH" sz="1600" b="1" u="sng" dirty="0" smtClean="0">
                <a:latin typeface="Arial" panose="020B0604020202020204" pitchFamily="34" charset="0"/>
                <a:cs typeface="Arial" panose="020B0604020202020204" pitchFamily="34" charset="0"/>
              </a:rPr>
              <a:t>Profil soignants</a:t>
            </a:r>
            <a:r>
              <a:rPr lang="fr-CH" sz="1600" dirty="0" smtClean="0">
                <a:latin typeface="Arial" panose="020B0604020202020204" pitchFamily="34" charset="0"/>
                <a:cs typeface="Arial" panose="020B0604020202020204" pitchFamily="34" charset="0"/>
              </a:rPr>
              <a:t>:</a:t>
            </a:r>
          </a:p>
          <a:p>
            <a:pPr algn="ctr"/>
            <a:endParaRPr lang="fr-CH" sz="16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fr-CH" sz="1600" dirty="0" smtClean="0">
                <a:latin typeface="Arial" panose="020B0604020202020204" pitchFamily="34" charset="0"/>
                <a:cs typeface="Arial" panose="020B0604020202020204" pitchFamily="34" charset="0"/>
              </a:rPr>
              <a:t>1 infirmière en psychiatrie et clinicienne</a:t>
            </a:r>
          </a:p>
          <a:p>
            <a:pPr marL="285750" indent="-285750">
              <a:buFont typeface="Arial" panose="020B0604020202020204" pitchFamily="34" charset="0"/>
              <a:buChar char="•"/>
            </a:pPr>
            <a:r>
              <a:rPr lang="fr-CH" sz="1600" dirty="0" smtClean="0">
                <a:latin typeface="Arial" panose="020B0604020202020204" pitchFamily="34" charset="0"/>
                <a:cs typeface="Arial" panose="020B0604020202020204" pitchFamily="34" charset="0"/>
              </a:rPr>
              <a:t>2 infirmières en psycho-gériatrie</a:t>
            </a:r>
          </a:p>
          <a:p>
            <a:pPr marL="285750" indent="-285750">
              <a:buFont typeface="Arial" panose="020B0604020202020204" pitchFamily="34" charset="0"/>
              <a:buChar char="•"/>
            </a:pPr>
            <a:r>
              <a:rPr lang="fr-CH" sz="1600" dirty="0">
                <a:latin typeface="Arial" panose="020B0604020202020204" pitchFamily="34" charset="0"/>
                <a:cs typeface="Arial" panose="020B0604020202020204" pitchFamily="34" charset="0"/>
              </a:rPr>
              <a:t>1</a:t>
            </a:r>
            <a:r>
              <a:rPr lang="fr-CH" sz="1600" dirty="0" smtClean="0">
                <a:latin typeface="Arial" panose="020B0604020202020204" pitchFamily="34" charset="0"/>
                <a:cs typeface="Arial" panose="020B0604020202020204" pitchFamily="34" charset="0"/>
              </a:rPr>
              <a:t> infirmière</a:t>
            </a:r>
          </a:p>
          <a:p>
            <a:pPr marL="285750" indent="-285750">
              <a:buFont typeface="Arial" panose="020B0604020202020204" pitchFamily="34" charset="0"/>
              <a:buChar char="•"/>
            </a:pPr>
            <a:r>
              <a:rPr lang="fr-CH" sz="1600" dirty="0" smtClean="0">
                <a:latin typeface="Arial" panose="020B0604020202020204" pitchFamily="34" charset="0"/>
                <a:cs typeface="Arial" panose="020B0604020202020204" pitchFamily="34" charset="0"/>
              </a:rPr>
              <a:t>1 ASSC</a:t>
            </a:r>
          </a:p>
          <a:p>
            <a:pPr marL="285750" indent="-285750">
              <a:buFont typeface="Arial" panose="020B0604020202020204" pitchFamily="34" charset="0"/>
              <a:buChar char="•"/>
            </a:pPr>
            <a:r>
              <a:rPr lang="fr-CH" sz="1600" dirty="0" smtClean="0">
                <a:latin typeface="Arial" panose="020B0604020202020204" pitchFamily="34" charset="0"/>
                <a:cs typeface="Arial" panose="020B0604020202020204" pitchFamily="34" charset="0"/>
              </a:rPr>
              <a:t>1 aide familiale</a:t>
            </a:r>
          </a:p>
          <a:p>
            <a:pPr marL="285750" indent="-285750">
              <a:buFont typeface="Arial" panose="020B0604020202020204" pitchFamily="34" charset="0"/>
              <a:buChar char="•"/>
            </a:pPr>
            <a:r>
              <a:rPr lang="fr-CH" sz="1600" dirty="0" smtClean="0">
                <a:latin typeface="Arial" panose="020B0604020202020204" pitchFamily="34" charset="0"/>
                <a:cs typeface="Arial" panose="020B0604020202020204" pitchFamily="34" charset="0"/>
              </a:rPr>
              <a:t>1 aide soignante</a:t>
            </a:r>
          </a:p>
          <a:p>
            <a:pPr marL="285750" indent="-285750">
              <a:buFont typeface="Arial" panose="020B0604020202020204" pitchFamily="34" charset="0"/>
              <a:buChar char="•"/>
            </a:pPr>
            <a:r>
              <a:rPr lang="fr-CH" sz="1600" dirty="0" smtClean="0">
                <a:latin typeface="Arial" panose="020B0604020202020204" pitchFamily="34" charset="0"/>
                <a:cs typeface="Arial" panose="020B0604020202020204" pitchFamily="34" charset="0"/>
              </a:rPr>
              <a:t>1 aide soignante et ASE</a:t>
            </a:r>
          </a:p>
          <a:p>
            <a:pPr marL="285750" indent="-285750">
              <a:buFont typeface="Arial" panose="020B0604020202020204" pitchFamily="34" charset="0"/>
              <a:buChar char="•"/>
            </a:pPr>
            <a:r>
              <a:rPr lang="fr-CH" sz="1600" dirty="0" smtClean="0">
                <a:latin typeface="Arial" panose="020B0604020202020204" pitchFamily="34" charset="0"/>
                <a:cs typeface="Arial" panose="020B0604020202020204" pitchFamily="34" charset="0"/>
              </a:rPr>
              <a:t>2 auxiliaires de santé</a:t>
            </a:r>
          </a:p>
          <a:p>
            <a:pPr marL="285750" indent="-285750">
              <a:buFont typeface="Arial" panose="020B0604020202020204" pitchFamily="34" charset="0"/>
              <a:buChar char="•"/>
            </a:pPr>
            <a:endParaRPr lang="fr-CH" sz="16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fr-CH" sz="1400" dirty="0" smtClean="0">
                <a:latin typeface="Arial" panose="020B0604020202020204" pitchFamily="34" charset="0"/>
                <a:cs typeface="Arial" panose="020B0604020202020204" pitchFamily="34" charset="0"/>
              </a:rPr>
              <a:t>Etudiants en soins infirmiers</a:t>
            </a:r>
          </a:p>
          <a:p>
            <a:pPr algn="ctr"/>
            <a:endParaRPr lang="fr-CH" dirty="0"/>
          </a:p>
        </p:txBody>
      </p:sp>
      <p:sp>
        <p:nvSpPr>
          <p:cNvPr id="9" name="Flèche vers le bas 8"/>
          <p:cNvSpPr/>
          <p:nvPr/>
        </p:nvSpPr>
        <p:spPr>
          <a:xfrm>
            <a:off x="2671010" y="3645568"/>
            <a:ext cx="144379" cy="70986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graphicFrame>
        <p:nvGraphicFramePr>
          <p:cNvPr id="10" name="Espace réservé du contenu 9"/>
          <p:cNvGraphicFramePr>
            <a:graphicFrameLocks noGrp="1"/>
          </p:cNvGraphicFramePr>
          <p:nvPr>
            <p:ph idx="1"/>
            <p:extLst>
              <p:ext uri="{D42A27DB-BD31-4B8C-83A1-F6EECF244321}">
                <p14:modId xmlns:p14="http://schemas.microsoft.com/office/powerpoint/2010/main" val="2431111603"/>
              </p:ext>
            </p:extLst>
          </p:nvPr>
        </p:nvGraphicFramePr>
        <p:xfrm>
          <a:off x="936640" y="1405128"/>
          <a:ext cx="7682427" cy="463160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46780194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stretch>
            <a:fillRect/>
          </a:stretch>
        </p:blipFill>
        <p:spPr>
          <a:xfrm>
            <a:off x="3706939" y="1019704"/>
            <a:ext cx="3705225" cy="1228725"/>
          </a:xfrm>
          <a:prstGeom prst="rect">
            <a:avLst/>
          </a:prstGeom>
        </p:spPr>
      </p:pic>
      <p:sp>
        <p:nvSpPr>
          <p:cNvPr id="2" name="Titre 1"/>
          <p:cNvSpPr>
            <a:spLocks noGrp="1"/>
          </p:cNvSpPr>
          <p:nvPr>
            <p:ph type="title"/>
          </p:nvPr>
        </p:nvSpPr>
        <p:spPr>
          <a:xfrm>
            <a:off x="728133" y="294198"/>
            <a:ext cx="10226379" cy="916535"/>
          </a:xfrm>
        </p:spPr>
        <p:txBody>
          <a:bodyPr/>
          <a:lstStyle/>
          <a:p>
            <a:pPr algn="ctr"/>
            <a:r>
              <a:rPr lang="fr-CH" dirty="0" smtClean="0">
                <a:latin typeface="Arial" panose="020B0604020202020204" pitchFamily="34" charset="0"/>
                <a:cs typeface="Arial" panose="020B0604020202020204" pitchFamily="34" charset="0"/>
              </a:rPr>
              <a:t>Prix coup de cœur</a:t>
            </a:r>
            <a:endParaRPr lang="fr-CH" dirty="0">
              <a:latin typeface="Arial" panose="020B0604020202020204" pitchFamily="34" charset="0"/>
              <a:cs typeface="Arial" panose="020B0604020202020204" pitchFamily="34" charset="0"/>
            </a:endParaRPr>
          </a:p>
        </p:txBody>
      </p:sp>
      <p:sp>
        <p:nvSpPr>
          <p:cNvPr id="3" name="Espace réservé du contenu 2"/>
          <p:cNvSpPr>
            <a:spLocks noGrp="1"/>
          </p:cNvSpPr>
          <p:nvPr>
            <p:ph idx="1"/>
          </p:nvPr>
        </p:nvSpPr>
        <p:spPr/>
        <p:txBody>
          <a:bodyPr>
            <a:normAutofit/>
          </a:bodyPr>
          <a:lstStyle/>
          <a:p>
            <a:pPr marL="0" indent="0" algn="ctr">
              <a:buNone/>
            </a:pPr>
            <a:endParaRPr lang="fr-CH" sz="2400" dirty="0" smtClean="0">
              <a:latin typeface="Arial" panose="020B0604020202020204" pitchFamily="34" charset="0"/>
              <a:cs typeface="Arial" panose="020B0604020202020204" pitchFamily="34" charset="0"/>
            </a:endParaRPr>
          </a:p>
          <a:p>
            <a:pPr marL="0" indent="0" algn="ctr">
              <a:buNone/>
            </a:pPr>
            <a:r>
              <a:rPr lang="fr-CH" sz="2400" dirty="0" smtClean="0">
                <a:latin typeface="Arial" panose="020B0604020202020204" pitchFamily="34" charset="0"/>
                <a:cs typeface="Arial" panose="020B0604020202020204" pitchFamily="34" charset="0"/>
              </a:rPr>
              <a:t>Prix d’encouragement aux</a:t>
            </a:r>
          </a:p>
          <a:p>
            <a:pPr marL="0" indent="0" algn="ctr">
              <a:buNone/>
            </a:pPr>
            <a:r>
              <a:rPr lang="fr-CH" sz="2400" dirty="0" smtClean="0">
                <a:solidFill>
                  <a:schemeClr val="accent1"/>
                </a:solidFill>
                <a:latin typeface="Arial" panose="020B0604020202020204" pitchFamily="34" charset="0"/>
                <a:cs typeface="Arial" panose="020B0604020202020204" pitchFamily="34" charset="0"/>
              </a:rPr>
              <a:t>Membres de l’équipe de la structure de soins de jour «Les Acacias»</a:t>
            </a:r>
          </a:p>
          <a:p>
            <a:pPr marL="0" indent="0" algn="ctr">
              <a:buNone/>
            </a:pPr>
            <a:endParaRPr lang="fr-CH" sz="2400" dirty="0" smtClean="0">
              <a:solidFill>
                <a:schemeClr val="accent1"/>
              </a:solidFill>
              <a:latin typeface="Arial" panose="020B0604020202020204" pitchFamily="34" charset="0"/>
              <a:cs typeface="Arial" panose="020B0604020202020204" pitchFamily="34" charset="0"/>
            </a:endParaRPr>
          </a:p>
          <a:p>
            <a:pPr marL="0" indent="0" algn="just">
              <a:buNone/>
            </a:pPr>
            <a:r>
              <a:rPr lang="fr-CH" sz="2200" dirty="0" smtClean="0">
                <a:latin typeface="Arial" panose="020B0604020202020204" pitchFamily="34" charset="0"/>
                <a:cs typeface="Arial" panose="020B0604020202020204" pitchFamily="34" charset="0"/>
              </a:rPr>
              <a:t>En guise de </a:t>
            </a:r>
            <a:r>
              <a:rPr lang="fr-CH" sz="2200" dirty="0" smtClean="0">
                <a:solidFill>
                  <a:schemeClr val="accent1"/>
                </a:solidFill>
                <a:latin typeface="Arial" panose="020B0604020202020204" pitchFamily="34" charset="0"/>
                <a:cs typeface="Arial" panose="020B0604020202020204" pitchFamily="34" charset="0"/>
              </a:rPr>
              <a:t>reconnaissance et de soutien </a:t>
            </a:r>
            <a:r>
              <a:rPr lang="fr-CH" sz="2200" dirty="0" smtClean="0">
                <a:latin typeface="Arial" panose="020B0604020202020204" pitchFamily="34" charset="0"/>
                <a:cs typeface="Arial" panose="020B0604020202020204" pitchFamily="34" charset="0"/>
              </a:rPr>
              <a:t>pour avoir contribué à améliorer la qualité de vie de personnes atteintes d’Alzheimer</a:t>
            </a:r>
            <a:r>
              <a:rPr lang="fr-CH" sz="2200" dirty="0" smtClean="0"/>
              <a:t>.</a:t>
            </a:r>
          </a:p>
          <a:p>
            <a:pPr marL="0" indent="0" algn="just">
              <a:buNone/>
            </a:pPr>
            <a:r>
              <a:rPr lang="fr-CH" sz="2200" dirty="0" smtClean="0"/>
              <a:t>Pour son engagement dans la </a:t>
            </a:r>
            <a:r>
              <a:rPr lang="fr-CH" sz="2200" dirty="0" smtClean="0">
                <a:solidFill>
                  <a:schemeClr val="accent1"/>
                </a:solidFill>
              </a:rPr>
              <a:t>mise en place de solutions alternatives</a:t>
            </a:r>
            <a:r>
              <a:rPr lang="fr-CH" sz="2200" dirty="0" smtClean="0"/>
              <a:t> durant la pandémie. </a:t>
            </a:r>
            <a:endParaRPr lang="fr-CH" sz="2200"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15</a:t>
            </a:fld>
            <a:endParaRPr lang="en-US" dirty="0"/>
          </a:p>
        </p:txBody>
      </p:sp>
    </p:spTree>
    <p:extLst>
      <p:ext uri="{BB962C8B-B14F-4D97-AF65-F5344CB8AC3E}">
        <p14:creationId xmlns:p14="http://schemas.microsoft.com/office/powerpoint/2010/main" val="19624103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61872" y="294198"/>
            <a:ext cx="9692640" cy="1052002"/>
          </a:xfrm>
        </p:spPr>
        <p:txBody>
          <a:bodyPr>
            <a:normAutofit fontScale="90000"/>
          </a:bodyPr>
          <a:lstStyle/>
          <a:p>
            <a:r>
              <a:rPr lang="fr-CH" dirty="0" smtClean="0"/>
              <a:t>Théâtre «Le Père» – 20 ans des Acacias</a:t>
            </a:r>
            <a:endParaRPr lang="fr-CH" dirty="0"/>
          </a:p>
        </p:txBody>
      </p:sp>
      <p:sp>
        <p:nvSpPr>
          <p:cNvPr id="3" name="Espace réservé du contenu 2"/>
          <p:cNvSpPr>
            <a:spLocks noGrp="1"/>
          </p:cNvSpPr>
          <p:nvPr>
            <p:ph idx="1"/>
          </p:nvPr>
        </p:nvSpPr>
        <p:spPr>
          <a:xfrm>
            <a:off x="1261872" y="1828800"/>
            <a:ext cx="8595360" cy="4687209"/>
          </a:xfrm>
        </p:spPr>
        <p:txBody>
          <a:bodyPr>
            <a:normAutofit fontScale="92500" lnSpcReduction="10000"/>
          </a:bodyPr>
          <a:lstStyle/>
          <a:p>
            <a:pPr marL="0" indent="0">
              <a:buNone/>
            </a:pPr>
            <a:endParaRPr lang="fr-CH" dirty="0"/>
          </a:p>
          <a:p>
            <a:pPr lvl="0"/>
            <a:endParaRPr lang="fr-CH" b="1" dirty="0" smtClean="0"/>
          </a:p>
          <a:p>
            <a:pPr lvl="0"/>
            <a:endParaRPr lang="fr-CH" b="1" dirty="0"/>
          </a:p>
          <a:p>
            <a:pPr lvl="0"/>
            <a:endParaRPr lang="fr-CH" b="1" dirty="0" smtClean="0"/>
          </a:p>
          <a:p>
            <a:pPr lvl="0"/>
            <a:endParaRPr lang="fr-CH" b="1" dirty="0"/>
          </a:p>
          <a:p>
            <a:pPr lvl="0"/>
            <a:endParaRPr lang="fr-CH" b="1" dirty="0" smtClean="0"/>
          </a:p>
          <a:p>
            <a:pPr lvl="0"/>
            <a:endParaRPr lang="fr-CH" b="1" dirty="0"/>
          </a:p>
          <a:p>
            <a:pPr lvl="0"/>
            <a:endParaRPr lang="fr-CH" b="1" dirty="0" smtClean="0"/>
          </a:p>
          <a:p>
            <a:pPr lvl="0"/>
            <a:endParaRPr lang="fr-CH" b="1" dirty="0"/>
          </a:p>
          <a:p>
            <a:pPr marL="0" lvl="0" indent="0" algn="ctr">
              <a:buNone/>
            </a:pPr>
            <a:r>
              <a:rPr lang="fr-CH" b="1" dirty="0" smtClean="0"/>
              <a:t>La Salle «Les Alambics» les 22 – 23 – 24 avril 2022</a:t>
            </a:r>
            <a:endParaRPr lang="fr-CH" dirty="0"/>
          </a:p>
          <a:p>
            <a:endParaRPr lang="fr-CH"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16</a:t>
            </a:fld>
            <a:endParaRPr lang="en-US" dirty="0"/>
          </a:p>
        </p:txBody>
      </p:sp>
      <p:pic>
        <p:nvPicPr>
          <p:cNvPr id="5" name="Image 4"/>
          <p:cNvPicPr>
            <a:picLocks noChangeAspect="1"/>
          </p:cNvPicPr>
          <p:nvPr/>
        </p:nvPicPr>
        <p:blipFill>
          <a:blip r:embed="rId2"/>
          <a:stretch>
            <a:fillRect/>
          </a:stretch>
        </p:blipFill>
        <p:spPr>
          <a:xfrm>
            <a:off x="2370667" y="1350292"/>
            <a:ext cx="6792011" cy="4316916"/>
          </a:xfrm>
          <a:prstGeom prst="rect">
            <a:avLst/>
          </a:prstGeom>
        </p:spPr>
      </p:pic>
    </p:spTree>
    <p:extLst>
      <p:ext uri="{BB962C8B-B14F-4D97-AF65-F5344CB8AC3E}">
        <p14:creationId xmlns:p14="http://schemas.microsoft.com/office/powerpoint/2010/main" val="40156828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61872" y="294198"/>
            <a:ext cx="9692640" cy="679469"/>
          </a:xfrm>
        </p:spPr>
        <p:txBody>
          <a:bodyPr/>
          <a:lstStyle/>
          <a:p>
            <a:pPr algn="ctr"/>
            <a:r>
              <a:rPr lang="fr-CH" dirty="0" smtClean="0">
                <a:latin typeface="Arial" panose="020B0604020202020204" pitchFamily="34" charset="0"/>
                <a:cs typeface="Arial" panose="020B0604020202020204" pitchFamily="34" charset="0"/>
              </a:rPr>
              <a:t>Comptes de l’exercice 2020</a:t>
            </a:r>
            <a:endParaRPr lang="fr-CH" dirty="0">
              <a:latin typeface="Arial" panose="020B0604020202020204" pitchFamily="34" charset="0"/>
              <a:cs typeface="Arial" panose="020B0604020202020204" pitchFamily="34" charset="0"/>
            </a:endParaRPr>
          </a:p>
        </p:txBody>
      </p:sp>
      <p:sp>
        <p:nvSpPr>
          <p:cNvPr id="3" name="Espace réservé du contenu 2"/>
          <p:cNvSpPr>
            <a:spLocks noGrp="1"/>
          </p:cNvSpPr>
          <p:nvPr>
            <p:ph idx="1"/>
          </p:nvPr>
        </p:nvSpPr>
        <p:spPr>
          <a:xfrm>
            <a:off x="1810512" y="1905000"/>
            <a:ext cx="8595360" cy="4351337"/>
          </a:xfrm>
        </p:spPr>
        <p:txBody>
          <a:bodyPr>
            <a:normAutofit/>
          </a:bodyPr>
          <a:lstStyle/>
          <a:p>
            <a:pPr marL="0" indent="0" algn="just">
              <a:buNone/>
            </a:pPr>
            <a:endParaRPr lang="fr-CH" sz="1800" dirty="0" smtClean="0">
              <a:latin typeface="Arial" panose="020B0604020202020204" pitchFamily="34" charset="0"/>
              <a:cs typeface="Arial" panose="020B0604020202020204" pitchFamily="34" charset="0"/>
            </a:endParaRPr>
          </a:p>
          <a:p>
            <a:pPr marL="0" indent="0" algn="just">
              <a:buNone/>
            </a:pPr>
            <a:r>
              <a:rPr lang="fr-CH" sz="2400" dirty="0" smtClean="0">
                <a:latin typeface="Arial" panose="020B0604020202020204" pitchFamily="34" charset="0"/>
                <a:cs typeface="Arial" panose="020B0604020202020204" pitchFamily="34" charset="0"/>
              </a:rPr>
              <a:t>M. Thierry </a:t>
            </a:r>
            <a:r>
              <a:rPr lang="fr-CH" sz="2400" dirty="0" err="1" smtClean="0">
                <a:latin typeface="Arial" panose="020B0604020202020204" pitchFamily="34" charset="0"/>
                <a:cs typeface="Arial" panose="020B0604020202020204" pitchFamily="34" charset="0"/>
              </a:rPr>
              <a:t>Petoud</a:t>
            </a:r>
            <a:r>
              <a:rPr lang="fr-CH" sz="2400" dirty="0" smtClean="0">
                <a:latin typeface="Arial" panose="020B0604020202020204" pitchFamily="34" charset="0"/>
                <a:cs typeface="Arial" panose="020B0604020202020204" pitchFamily="34" charset="0"/>
              </a:rPr>
              <a:t>, caissier communal</a:t>
            </a:r>
            <a:endParaRPr lang="fr-CH" sz="2400" dirty="0">
              <a:latin typeface="Arial" panose="020B0604020202020204" pitchFamily="34" charset="0"/>
              <a:cs typeface="Arial" panose="020B0604020202020204" pitchFamily="34" charset="0"/>
            </a:endParaRPr>
          </a:p>
        </p:txBody>
      </p:sp>
      <p:sp>
        <p:nvSpPr>
          <p:cNvPr id="6" name="Espace réservé du numéro de diapositive 5"/>
          <p:cNvSpPr>
            <a:spLocks noGrp="1"/>
          </p:cNvSpPr>
          <p:nvPr>
            <p:ph type="sldNum" sz="quarter" idx="12"/>
          </p:nvPr>
        </p:nvSpPr>
        <p:spPr/>
        <p:txBody>
          <a:bodyPr>
            <a:normAutofit lnSpcReduction="10000"/>
          </a:bodyPr>
          <a:lstStyle/>
          <a:p>
            <a:fld id="{4FAB73BC-B049-4115-A692-8D63A059BFB8}" type="slidenum">
              <a:rPr lang="en-US" smtClean="0"/>
              <a:pPr/>
              <a:t>17</a:t>
            </a:fld>
            <a:endParaRPr lang="en-US" dirty="0"/>
          </a:p>
        </p:txBody>
      </p:sp>
      <p:pic>
        <p:nvPicPr>
          <p:cNvPr id="9" name="Image 8"/>
          <p:cNvPicPr>
            <a:picLocks noChangeAspect="1"/>
          </p:cNvPicPr>
          <p:nvPr/>
        </p:nvPicPr>
        <p:blipFill>
          <a:blip r:embed="rId3"/>
          <a:stretch>
            <a:fillRect/>
          </a:stretch>
        </p:blipFill>
        <p:spPr>
          <a:xfrm rot="5400000">
            <a:off x="2661889" y="-1176686"/>
            <a:ext cx="6039545" cy="10029826"/>
          </a:xfrm>
          <a:prstGeom prst="rect">
            <a:avLst/>
          </a:prstGeom>
        </p:spPr>
      </p:pic>
    </p:spTree>
    <p:extLst>
      <p:ext uri="{BB962C8B-B14F-4D97-AF65-F5344CB8AC3E}">
        <p14:creationId xmlns:p14="http://schemas.microsoft.com/office/powerpoint/2010/main" val="25413990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numéro de diapositive 5"/>
          <p:cNvSpPr>
            <a:spLocks noGrp="1"/>
          </p:cNvSpPr>
          <p:nvPr>
            <p:ph type="sldNum" sz="quarter" idx="12"/>
          </p:nvPr>
        </p:nvSpPr>
        <p:spPr/>
        <p:txBody>
          <a:bodyPr>
            <a:normAutofit lnSpcReduction="10000"/>
          </a:bodyPr>
          <a:lstStyle/>
          <a:p>
            <a:fld id="{4FAB73BC-B049-4115-A692-8D63A059BFB8}" type="slidenum">
              <a:rPr lang="en-US" smtClean="0"/>
              <a:pPr/>
              <a:t>18</a:t>
            </a:fld>
            <a:endParaRPr lang="en-US" dirty="0"/>
          </a:p>
        </p:txBody>
      </p:sp>
      <p:pic>
        <p:nvPicPr>
          <p:cNvPr id="16" name="Image 15"/>
          <p:cNvPicPr>
            <a:picLocks noChangeAspect="1"/>
          </p:cNvPicPr>
          <p:nvPr/>
        </p:nvPicPr>
        <p:blipFill>
          <a:blip r:embed="rId3"/>
          <a:stretch>
            <a:fillRect/>
          </a:stretch>
        </p:blipFill>
        <p:spPr>
          <a:xfrm rot="5400000">
            <a:off x="2711691" y="-1354465"/>
            <a:ext cx="6409711" cy="9655304"/>
          </a:xfrm>
          <a:prstGeom prst="rect">
            <a:avLst/>
          </a:prstGeom>
        </p:spPr>
      </p:pic>
    </p:spTree>
    <p:extLst>
      <p:ext uri="{BB962C8B-B14F-4D97-AF65-F5344CB8AC3E}">
        <p14:creationId xmlns:p14="http://schemas.microsoft.com/office/powerpoint/2010/main" val="24113156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numéro de diapositive 5"/>
          <p:cNvSpPr>
            <a:spLocks noGrp="1"/>
          </p:cNvSpPr>
          <p:nvPr>
            <p:ph type="sldNum" sz="quarter" idx="12"/>
          </p:nvPr>
        </p:nvSpPr>
        <p:spPr/>
        <p:txBody>
          <a:bodyPr>
            <a:normAutofit lnSpcReduction="10000"/>
          </a:bodyPr>
          <a:lstStyle/>
          <a:p>
            <a:fld id="{4FAB73BC-B049-4115-A692-8D63A059BFB8}" type="slidenum">
              <a:rPr lang="en-US" smtClean="0"/>
              <a:pPr/>
              <a:t>19</a:t>
            </a:fld>
            <a:endParaRPr lang="en-US" dirty="0"/>
          </a:p>
        </p:txBody>
      </p:sp>
      <p:pic>
        <p:nvPicPr>
          <p:cNvPr id="7" name="Image 6"/>
          <p:cNvPicPr>
            <a:picLocks noChangeAspect="1"/>
          </p:cNvPicPr>
          <p:nvPr/>
        </p:nvPicPr>
        <p:blipFill>
          <a:blip r:embed="rId3"/>
          <a:stretch>
            <a:fillRect/>
          </a:stretch>
        </p:blipFill>
        <p:spPr>
          <a:xfrm rot="5400000">
            <a:off x="2683078" y="-1850821"/>
            <a:ext cx="6368643" cy="10439400"/>
          </a:xfrm>
          <a:prstGeom prst="rect">
            <a:avLst/>
          </a:prstGeom>
        </p:spPr>
      </p:pic>
    </p:spTree>
    <p:extLst>
      <p:ext uri="{BB962C8B-B14F-4D97-AF65-F5344CB8AC3E}">
        <p14:creationId xmlns:p14="http://schemas.microsoft.com/office/powerpoint/2010/main" val="39165110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52347" y="371475"/>
            <a:ext cx="9692640" cy="857818"/>
          </a:xfrm>
        </p:spPr>
        <p:txBody>
          <a:bodyPr>
            <a:normAutofit fontScale="90000"/>
          </a:bodyPr>
          <a:lstStyle/>
          <a:p>
            <a:pPr algn="ctr"/>
            <a:r>
              <a:rPr lang="fr-CH" dirty="0" smtClean="0">
                <a:latin typeface="Arial" panose="020B0604020202020204" pitchFamily="34" charset="0"/>
                <a:cs typeface="Arial" panose="020B0604020202020204" pitchFamily="34" charset="0"/>
              </a:rPr>
              <a:t>Rapport des vérificateurs des comptes</a:t>
            </a:r>
            <a:endParaRPr lang="fr-CH" sz="4000" dirty="0">
              <a:latin typeface="Arial" panose="020B0604020202020204" pitchFamily="34" charset="0"/>
              <a:cs typeface="Arial" panose="020B0604020202020204" pitchFamily="34" charset="0"/>
            </a:endParaRPr>
          </a:p>
        </p:txBody>
      </p:sp>
      <p:pic>
        <p:nvPicPr>
          <p:cNvPr id="7" name="Espace réservé du contenu 6"/>
          <p:cNvPicPr>
            <a:picLocks noGrp="1" noChangeAspect="1"/>
          </p:cNvPicPr>
          <p:nvPr>
            <p:ph idx="1"/>
          </p:nvPr>
        </p:nvPicPr>
        <p:blipFill>
          <a:blip r:embed="rId3"/>
          <a:stretch>
            <a:fillRect/>
          </a:stretch>
        </p:blipFill>
        <p:spPr>
          <a:xfrm rot="5400000">
            <a:off x="3183550" y="-754674"/>
            <a:ext cx="5334256" cy="9548705"/>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83171" y="5963412"/>
            <a:ext cx="1748122" cy="708405"/>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83171" y="5978402"/>
            <a:ext cx="1748122" cy="708405"/>
          </a:xfrm>
          <a:prstGeom prst="rect">
            <a:avLst/>
          </a:prstGeom>
        </p:spPr>
      </p:pic>
      <p:sp>
        <p:nvSpPr>
          <p:cNvPr id="6" name="Espace réservé du numéro de diapositive 5"/>
          <p:cNvSpPr>
            <a:spLocks noGrp="1"/>
          </p:cNvSpPr>
          <p:nvPr>
            <p:ph type="sldNum" sz="quarter" idx="12"/>
          </p:nvPr>
        </p:nvSpPr>
        <p:spPr/>
        <p:txBody>
          <a:bodyPr>
            <a:normAutofit lnSpcReduction="10000"/>
          </a:bodyPr>
          <a:lstStyle/>
          <a:p>
            <a:fld id="{4FAB73BC-B049-4115-A692-8D63A059BFB8}" type="slidenum">
              <a:rPr lang="en-US" smtClean="0"/>
              <a:pPr/>
              <a:t>20</a:t>
            </a:fld>
            <a:endParaRPr lang="en-US" dirty="0"/>
          </a:p>
        </p:txBody>
      </p:sp>
    </p:spTree>
    <p:extLst>
      <p:ext uri="{BB962C8B-B14F-4D97-AF65-F5344CB8AC3E}">
        <p14:creationId xmlns:p14="http://schemas.microsoft.com/office/powerpoint/2010/main" val="2322159942"/>
      </p:ext>
    </p:extLst>
  </p:cSld>
  <p:clrMapOvr>
    <a:masterClrMapping/>
  </p:clrMapOvr>
  <p:timing>
    <p:tnLst>
      <p:par>
        <p:cTn id="1" dur="indefinite" restart="never" nodeType="tmRoot"/>
      </p:par>
    </p:tnLst>
  </p:timing>
</p:sld>
</file>

<file path=ppt/theme/theme1.xml><?xml version="1.0" encoding="utf-8"?>
<a:theme xmlns:a="http://schemas.openxmlformats.org/drawingml/2006/main" name="View">
  <a:themeElements>
    <a:clrScheme name="View">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View">
      <a:majorFont>
        <a:latin typeface="Century Schoolbook"/>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3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7B713C7F-58B7-4AE9-B361-B13EB9EC4C0C}"/>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Personnalisé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Personnalisé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Personnalisé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Personnalisé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TM03457515[[fn=Vue]]</Template>
  <TotalTime>2784</TotalTime>
  <Words>1388</Words>
  <Application>Microsoft Office PowerPoint</Application>
  <PresentationFormat>Grand écran</PresentationFormat>
  <Paragraphs>253</Paragraphs>
  <Slides>20</Slides>
  <Notes>8</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20</vt:i4>
      </vt:variant>
    </vt:vector>
  </HeadingPairs>
  <TitlesOfParts>
    <vt:vector size="26" baseType="lpstr">
      <vt:lpstr>Arial</vt:lpstr>
      <vt:lpstr>Calibri</vt:lpstr>
      <vt:lpstr>Century Schoolbook</vt:lpstr>
      <vt:lpstr>Wingdings</vt:lpstr>
      <vt:lpstr>Wingdings 2</vt:lpstr>
      <vt:lpstr>View</vt:lpstr>
      <vt:lpstr>Rapport d’activité  Exercice 2020</vt:lpstr>
      <vt:lpstr>Message du Président</vt:lpstr>
      <vt:lpstr>Présentation PowerPoint</vt:lpstr>
      <vt:lpstr>Message de la Directrice</vt:lpstr>
      <vt:lpstr>Présentation PowerPoint</vt:lpstr>
      <vt:lpstr>Présentation PowerPoint</vt:lpstr>
      <vt:lpstr>Présentation PowerPoint</vt:lpstr>
      <vt:lpstr>Rapport d’activité 2020</vt:lpstr>
      <vt:lpstr>Les Acacias en quelques chiffres</vt:lpstr>
      <vt:lpstr>Les Acacias en quelques chiffres</vt:lpstr>
      <vt:lpstr>Les Acacias en quelques chiffres</vt:lpstr>
      <vt:lpstr>Les Acacias en quelques chiffres</vt:lpstr>
      <vt:lpstr>Les Acacias en quelques chiffres</vt:lpstr>
      <vt:lpstr>Les Acacias en quelques chiffres</vt:lpstr>
      <vt:lpstr>Prix coup de cœur</vt:lpstr>
      <vt:lpstr>Théâtre «Le Père» – 20 ans des Acacias</vt:lpstr>
      <vt:lpstr>Comptes de l’exercice 2020</vt:lpstr>
      <vt:lpstr>Présentation PowerPoint</vt:lpstr>
      <vt:lpstr>Présentation PowerPoint</vt:lpstr>
      <vt:lpstr>Rapport des vérificateurs des comptes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Accompagner une personne atteinte d’une démence rare :  un défi quotidien</dc:title>
  <dc:creator>Privé</dc:creator>
  <cp:lastModifiedBy>Compte Microsoft</cp:lastModifiedBy>
  <cp:revision>276</cp:revision>
  <cp:lastPrinted>2021-10-26T12:52:13Z</cp:lastPrinted>
  <dcterms:created xsi:type="dcterms:W3CDTF">2016-06-22T12:57:38Z</dcterms:created>
  <dcterms:modified xsi:type="dcterms:W3CDTF">2021-11-05T13:09:43Z</dcterms:modified>
</cp:coreProperties>
</file>