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840" r:id="rId1"/>
  </p:sldMasterIdLst>
  <p:notesMasterIdLst>
    <p:notesMasterId r:id="rId21"/>
  </p:notesMasterIdLst>
  <p:handoutMasterIdLst>
    <p:handoutMasterId r:id="rId22"/>
  </p:handoutMasterIdLst>
  <p:sldIdLst>
    <p:sldId id="256" r:id="rId2"/>
    <p:sldId id="276" r:id="rId3"/>
    <p:sldId id="288" r:id="rId4"/>
    <p:sldId id="280" r:id="rId5"/>
    <p:sldId id="287" r:id="rId6"/>
    <p:sldId id="289" r:id="rId7"/>
    <p:sldId id="279" r:id="rId8"/>
    <p:sldId id="274" r:id="rId9"/>
    <p:sldId id="284" r:id="rId10"/>
    <p:sldId id="273" r:id="rId11"/>
    <p:sldId id="285" r:id="rId12"/>
    <p:sldId id="286" r:id="rId13"/>
    <p:sldId id="282" r:id="rId14"/>
    <p:sldId id="292" r:id="rId15"/>
    <p:sldId id="259" r:id="rId16"/>
    <p:sldId id="269" r:id="rId17"/>
    <p:sldId id="290" r:id="rId18"/>
    <p:sldId id="291" r:id="rId19"/>
    <p:sldId id="271" r:id="rId20"/>
  </p:sldIdLst>
  <p:sldSz cx="12192000" cy="6858000"/>
  <p:notesSz cx="6800850" cy="993298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15:guide id="1" orient="horz" pos="3129" userDrawn="1">
          <p15:clr>
            <a:srgbClr val="A4A3A4"/>
          </p15:clr>
        </p15:guide>
        <p15:guide id="2" pos="2142"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Privé" initials="P" lastIdx="1" clrIdx="0">
    <p:extLst>
      <p:ext uri="{19B8F6BF-5375-455C-9EA6-DF929625EA0E}">
        <p15:presenceInfo xmlns:p15="http://schemas.microsoft.com/office/powerpoint/2012/main" userId="Privé"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634" autoAdjust="0"/>
    <p:restoredTop sz="94660"/>
  </p:normalViewPr>
  <p:slideViewPr>
    <p:cSldViewPr snapToGrid="0">
      <p:cViewPr varScale="1">
        <p:scale>
          <a:sx n="62" d="100"/>
          <a:sy n="62" d="100"/>
        </p:scale>
        <p:origin x="78" y="240"/>
      </p:cViewPr>
      <p:guideLst>
        <p:guide orient="horz" pos="2160"/>
        <p:guide pos="3840"/>
      </p:guideLst>
    </p:cSldViewPr>
  </p:slideViewPr>
  <p:notesTextViewPr>
    <p:cViewPr>
      <p:scale>
        <a:sx n="1" d="1"/>
        <a:sy n="1" d="1"/>
      </p:scale>
      <p:origin x="0" y="0"/>
    </p:cViewPr>
  </p:notesTextViewPr>
  <p:notesViewPr>
    <p:cSldViewPr snapToGrid="0">
      <p:cViewPr varScale="1">
        <p:scale>
          <a:sx n="88" d="100"/>
          <a:sy n="88" d="100"/>
        </p:scale>
        <p:origin x="3822" y="108"/>
      </p:cViewPr>
      <p:guideLst>
        <p:guide orient="horz" pos="3129"/>
        <p:guide pos="2142"/>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 Id="rId27"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oleObject" Target="../embeddings/oleObject1.bin"/><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Worksheet4.xlsx"/><Relationship Id="rId2" Type="http://schemas.microsoft.com/office/2011/relationships/chartColorStyle" Target="colors5.xml"/><Relationship Id="rId1" Type="http://schemas.microsoft.com/office/2011/relationships/chartStyle" Target="style5.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00" b="1" i="0" u="none" strike="noStrike" kern="1200" baseline="0">
                <a:solidFill>
                  <a:schemeClr val="dk1">
                    <a:lumMod val="75000"/>
                    <a:lumOff val="25000"/>
                  </a:schemeClr>
                </a:solidFill>
                <a:latin typeface="+mn-lt"/>
                <a:ea typeface="+mn-ea"/>
                <a:cs typeface="+mn-cs"/>
              </a:defRPr>
            </a:pPr>
            <a:r>
              <a:rPr lang="fr-CH"/>
              <a:t>Admissions / Départs</a:t>
            </a:r>
          </a:p>
          <a:p>
            <a:pPr>
              <a:defRPr/>
            </a:pPr>
            <a:r>
              <a:rPr lang="fr-CH"/>
              <a:t>Total</a:t>
            </a:r>
          </a:p>
        </c:rich>
      </c:tx>
      <c:layout>
        <c:manualLayout>
          <c:xMode val="edge"/>
          <c:yMode val="edge"/>
          <c:x val="0.32964566929133859"/>
          <c:y val="2.7777777777777776E-2"/>
        </c:manualLayout>
      </c:layout>
      <c:overlay val="0"/>
      <c:spPr>
        <a:noFill/>
        <a:ln>
          <a:noFill/>
        </a:ln>
        <a:effectLst/>
      </c:spPr>
      <c:txPr>
        <a:bodyPr rot="0" spcFirstLastPara="1" vertOverflow="ellipsis" vert="horz" wrap="square" anchor="ctr" anchorCtr="1"/>
        <a:lstStyle/>
        <a:p>
          <a:pPr>
            <a:defRPr sz="1800" b="1" i="0" u="none" strike="noStrike" kern="1200" baseline="0">
              <a:solidFill>
                <a:schemeClr val="dk1">
                  <a:lumMod val="75000"/>
                  <a:lumOff val="25000"/>
                </a:schemeClr>
              </a:solidFill>
              <a:latin typeface="+mn-lt"/>
              <a:ea typeface="+mn-ea"/>
              <a:cs typeface="+mn-cs"/>
            </a:defRPr>
          </a:pPr>
          <a:endParaRPr lang="fr-FR"/>
        </a:p>
      </c:txPr>
    </c:title>
    <c:autoTitleDeleted val="0"/>
    <c:plotArea>
      <c:layout/>
      <c:barChart>
        <c:barDir val="col"/>
        <c:grouping val="clustered"/>
        <c:varyColors val="0"/>
        <c:ser>
          <c:idx val="0"/>
          <c:order val="0"/>
          <c:tx>
            <c:strRef>
              <c:f>'Admissions-départs'!$A$40</c:f>
              <c:strCache>
                <c:ptCount val="1"/>
                <c:pt idx="0">
                  <c:v>Admissions</c:v>
                </c:pt>
              </c:strCache>
            </c:strRef>
          </c:tx>
          <c:spPr>
            <a:solidFill>
              <a:schemeClr val="accent1">
                <a:alpha val="85000"/>
              </a:schemeClr>
            </a:solidFill>
            <a:ln w="9525" cap="flat" cmpd="sng" algn="ctr">
              <a:solidFill>
                <a:schemeClr val="lt1">
                  <a:alpha val="50000"/>
                </a:schemeClr>
              </a:solidFill>
              <a:round/>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fr-FR"/>
              </a:p>
            </c:txPr>
            <c:dLblPos val="in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dk1">
                          <a:lumMod val="50000"/>
                          <a:lumOff val="50000"/>
                        </a:schemeClr>
                      </a:solidFill>
                    </a:ln>
                    <a:effectLst/>
                  </c:spPr>
                </c15:leaderLines>
              </c:ext>
            </c:extLst>
          </c:dLbls>
          <c:cat>
            <c:numRef>
              <c:f>'Admissions-départs'!$B$39:$H$39</c:f>
              <c:numCache>
                <c:formatCode>General</c:formatCode>
                <c:ptCount val="7"/>
                <c:pt idx="0">
                  <c:v>2015</c:v>
                </c:pt>
                <c:pt idx="1">
                  <c:v>2016</c:v>
                </c:pt>
                <c:pt idx="2">
                  <c:v>2017</c:v>
                </c:pt>
                <c:pt idx="3">
                  <c:v>2018</c:v>
                </c:pt>
                <c:pt idx="4">
                  <c:v>2019</c:v>
                </c:pt>
                <c:pt idx="5">
                  <c:v>2020</c:v>
                </c:pt>
                <c:pt idx="6">
                  <c:v>2021</c:v>
                </c:pt>
              </c:numCache>
            </c:numRef>
          </c:cat>
          <c:val>
            <c:numRef>
              <c:f>'Admissions-départs'!$B$40:$H$40</c:f>
              <c:numCache>
                <c:formatCode>General</c:formatCode>
                <c:ptCount val="7"/>
                <c:pt idx="0">
                  <c:v>21</c:v>
                </c:pt>
                <c:pt idx="1">
                  <c:v>19</c:v>
                </c:pt>
                <c:pt idx="2">
                  <c:v>17</c:v>
                </c:pt>
                <c:pt idx="3">
                  <c:v>26</c:v>
                </c:pt>
                <c:pt idx="4">
                  <c:v>9</c:v>
                </c:pt>
                <c:pt idx="5">
                  <c:v>1</c:v>
                </c:pt>
                <c:pt idx="6">
                  <c:v>7</c:v>
                </c:pt>
              </c:numCache>
            </c:numRef>
          </c:val>
        </c:ser>
        <c:ser>
          <c:idx val="1"/>
          <c:order val="1"/>
          <c:tx>
            <c:strRef>
              <c:f>'Admissions-départs'!$A$41</c:f>
              <c:strCache>
                <c:ptCount val="1"/>
                <c:pt idx="0">
                  <c:v>Départs</c:v>
                </c:pt>
              </c:strCache>
            </c:strRef>
          </c:tx>
          <c:spPr>
            <a:solidFill>
              <a:schemeClr val="accent2">
                <a:alpha val="85000"/>
              </a:schemeClr>
            </a:solidFill>
            <a:ln w="9525" cap="flat" cmpd="sng" algn="ctr">
              <a:solidFill>
                <a:schemeClr val="lt1">
                  <a:alpha val="50000"/>
                </a:schemeClr>
              </a:solidFill>
              <a:round/>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fr-FR"/>
              </a:p>
            </c:txPr>
            <c:dLblPos val="in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dk1">
                          <a:lumMod val="50000"/>
                          <a:lumOff val="50000"/>
                        </a:schemeClr>
                      </a:solidFill>
                    </a:ln>
                    <a:effectLst/>
                  </c:spPr>
                </c15:leaderLines>
              </c:ext>
            </c:extLst>
          </c:dLbls>
          <c:cat>
            <c:numRef>
              <c:f>'Admissions-départs'!$B$39:$H$39</c:f>
              <c:numCache>
                <c:formatCode>General</c:formatCode>
                <c:ptCount val="7"/>
                <c:pt idx="0">
                  <c:v>2015</c:v>
                </c:pt>
                <c:pt idx="1">
                  <c:v>2016</c:v>
                </c:pt>
                <c:pt idx="2">
                  <c:v>2017</c:v>
                </c:pt>
                <c:pt idx="3">
                  <c:v>2018</c:v>
                </c:pt>
                <c:pt idx="4">
                  <c:v>2019</c:v>
                </c:pt>
                <c:pt idx="5">
                  <c:v>2020</c:v>
                </c:pt>
                <c:pt idx="6">
                  <c:v>2021</c:v>
                </c:pt>
              </c:numCache>
            </c:numRef>
          </c:cat>
          <c:val>
            <c:numRef>
              <c:f>'Admissions-départs'!$B$41:$H$41</c:f>
              <c:numCache>
                <c:formatCode>General</c:formatCode>
                <c:ptCount val="7"/>
                <c:pt idx="0">
                  <c:v>10</c:v>
                </c:pt>
                <c:pt idx="1">
                  <c:v>14</c:v>
                </c:pt>
                <c:pt idx="2">
                  <c:v>16</c:v>
                </c:pt>
                <c:pt idx="3">
                  <c:v>19</c:v>
                </c:pt>
                <c:pt idx="4">
                  <c:v>14</c:v>
                </c:pt>
                <c:pt idx="5">
                  <c:v>8</c:v>
                </c:pt>
                <c:pt idx="6">
                  <c:v>7</c:v>
                </c:pt>
              </c:numCache>
            </c:numRef>
          </c:val>
        </c:ser>
        <c:dLbls>
          <c:dLblPos val="inEnd"/>
          <c:showLegendKey val="0"/>
          <c:showVal val="1"/>
          <c:showCatName val="0"/>
          <c:showSerName val="0"/>
          <c:showPercent val="0"/>
          <c:showBubbleSize val="0"/>
        </c:dLbls>
        <c:gapWidth val="65"/>
        <c:axId val="336174256"/>
        <c:axId val="336175432"/>
      </c:barChart>
      <c:catAx>
        <c:axId val="336174256"/>
        <c:scaling>
          <c:orientation val="minMax"/>
        </c:scaling>
        <c:delete val="0"/>
        <c:axPos val="b"/>
        <c:numFmt formatCode="General" sourceLinked="1"/>
        <c:majorTickMark val="none"/>
        <c:minorTickMark val="none"/>
        <c:tickLblPos val="nextTo"/>
        <c:spPr>
          <a:noFill/>
          <a:ln w="19050" cap="flat" cmpd="sng" algn="ctr">
            <a:solidFill>
              <a:schemeClr val="dk1">
                <a:lumMod val="75000"/>
                <a:lumOff val="25000"/>
              </a:schemeClr>
            </a:solidFill>
            <a:round/>
          </a:ln>
          <a:effectLst/>
        </c:spPr>
        <c:txPr>
          <a:bodyPr rot="-60000000" spcFirstLastPara="1" vertOverflow="ellipsis" vert="horz" wrap="square" anchor="ctr" anchorCtr="1"/>
          <a:lstStyle/>
          <a:p>
            <a:pPr>
              <a:defRPr sz="900" b="0" i="0" u="none" strike="noStrike" kern="1200" cap="all" baseline="0">
                <a:solidFill>
                  <a:schemeClr val="dk1">
                    <a:lumMod val="75000"/>
                    <a:lumOff val="25000"/>
                  </a:schemeClr>
                </a:solidFill>
                <a:latin typeface="+mn-lt"/>
                <a:ea typeface="+mn-ea"/>
                <a:cs typeface="+mn-cs"/>
              </a:defRPr>
            </a:pPr>
            <a:endParaRPr lang="fr-FR"/>
          </a:p>
        </c:txPr>
        <c:crossAx val="336175432"/>
        <c:crosses val="autoZero"/>
        <c:auto val="1"/>
        <c:lblAlgn val="ctr"/>
        <c:lblOffset val="100"/>
        <c:noMultiLvlLbl val="0"/>
      </c:catAx>
      <c:valAx>
        <c:axId val="336175432"/>
        <c:scaling>
          <c:orientation val="minMax"/>
        </c:scaling>
        <c:delete val="1"/>
        <c:axPos val="l"/>
        <c:majorGridlines>
          <c:spPr>
            <a:ln w="9525" cap="flat" cmpd="sng" algn="ctr">
              <a:gradFill>
                <a:gsLst>
                  <a:gs pos="100000">
                    <a:schemeClr val="dk1">
                      <a:lumMod val="95000"/>
                      <a:lumOff val="5000"/>
                      <a:alpha val="42000"/>
                    </a:schemeClr>
                  </a:gs>
                  <a:gs pos="0">
                    <a:schemeClr val="lt1">
                      <a:lumMod val="75000"/>
                      <a:alpha val="36000"/>
                    </a:schemeClr>
                  </a:gs>
                </a:gsLst>
                <a:lin ang="5400000" scaled="0"/>
              </a:gradFill>
              <a:round/>
            </a:ln>
            <a:effectLst/>
          </c:spPr>
        </c:majorGridlines>
        <c:numFmt formatCode="General" sourceLinked="1"/>
        <c:majorTickMark val="none"/>
        <c:minorTickMark val="none"/>
        <c:tickLblPos val="nextTo"/>
        <c:crossAx val="336174256"/>
        <c:crosses val="autoZero"/>
        <c:crossBetween val="between"/>
      </c:valAx>
      <c:spPr>
        <a:noFill/>
        <a:ln>
          <a:noFill/>
        </a:ln>
        <a:effectLst/>
      </c:spPr>
    </c:plotArea>
    <c:legend>
      <c:legendPos val="b"/>
      <c:layout/>
      <c:overlay val="0"/>
      <c:spPr>
        <a:solidFill>
          <a:schemeClr val="lt1">
            <a:lumMod val="95000"/>
            <a:alpha val="39000"/>
          </a:schemeClr>
        </a:solidFill>
        <a:ln>
          <a:noFill/>
        </a:ln>
        <a:effectLst/>
      </c:spPr>
      <c:txPr>
        <a:bodyPr rot="0" spcFirstLastPara="1" vertOverflow="ellipsis" vert="horz" wrap="square" anchor="ctr" anchorCtr="1"/>
        <a:lstStyle/>
        <a:p>
          <a:pPr>
            <a:defRPr sz="900" b="0" i="0" u="none" strike="noStrike" kern="1200" baseline="0">
              <a:solidFill>
                <a:schemeClr val="dk1">
                  <a:lumMod val="75000"/>
                  <a:lumOff val="25000"/>
                </a:schemeClr>
              </a:solidFill>
              <a:latin typeface="+mn-lt"/>
              <a:ea typeface="+mn-ea"/>
              <a:cs typeface="+mn-cs"/>
            </a:defRPr>
          </a:pPr>
          <a:endParaRPr lang="fr-FR"/>
        </a:p>
      </c:txPr>
    </c:legend>
    <c:plotVisOnly val="1"/>
    <c:dispBlanksAs val="gap"/>
    <c:showDLblsOverMax val="0"/>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fr-FR"/>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00" b="1" i="0" u="none" strike="noStrike" kern="1200" baseline="0">
                <a:solidFill>
                  <a:schemeClr val="dk1">
                    <a:lumMod val="75000"/>
                    <a:lumOff val="25000"/>
                  </a:schemeClr>
                </a:solidFill>
                <a:latin typeface="+mn-lt"/>
                <a:ea typeface="+mn-ea"/>
                <a:cs typeface="+mn-cs"/>
              </a:defRPr>
            </a:pPr>
            <a:r>
              <a:rPr lang="en-US"/>
              <a:t>Nombre de journées par année</a:t>
            </a:r>
          </a:p>
        </c:rich>
      </c:tx>
      <c:layout/>
      <c:overlay val="0"/>
      <c:spPr>
        <a:noFill/>
        <a:ln>
          <a:noFill/>
        </a:ln>
        <a:effectLst/>
      </c:spPr>
      <c:txPr>
        <a:bodyPr rot="0" spcFirstLastPara="1" vertOverflow="ellipsis" vert="horz" wrap="square" anchor="ctr" anchorCtr="1"/>
        <a:lstStyle/>
        <a:p>
          <a:pPr>
            <a:defRPr sz="1800" b="1" i="0" u="none" strike="noStrike" kern="1200" baseline="0">
              <a:solidFill>
                <a:schemeClr val="dk1">
                  <a:lumMod val="75000"/>
                  <a:lumOff val="25000"/>
                </a:schemeClr>
              </a:solidFill>
              <a:latin typeface="+mn-lt"/>
              <a:ea typeface="+mn-ea"/>
              <a:cs typeface="+mn-cs"/>
            </a:defRPr>
          </a:pPr>
          <a:endParaRPr lang="fr-FR"/>
        </a:p>
      </c:txPr>
    </c:title>
    <c:autoTitleDeleted val="0"/>
    <c:plotArea>
      <c:layout/>
      <c:barChart>
        <c:barDir val="col"/>
        <c:grouping val="clustered"/>
        <c:varyColors val="0"/>
        <c:ser>
          <c:idx val="0"/>
          <c:order val="0"/>
          <c:spPr>
            <a:solidFill>
              <a:schemeClr val="accent1">
                <a:alpha val="85000"/>
              </a:schemeClr>
            </a:solidFill>
            <a:ln w="9525" cap="flat" cmpd="sng" algn="ctr">
              <a:solidFill>
                <a:schemeClr val="lt1">
                  <a:alpha val="50000"/>
                </a:schemeClr>
              </a:solidFill>
              <a:round/>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fr-FR"/>
              </a:p>
            </c:txPr>
            <c:dLblPos val="in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dk1">
                          <a:lumMod val="50000"/>
                          <a:lumOff val="50000"/>
                        </a:schemeClr>
                      </a:solidFill>
                    </a:ln>
                    <a:effectLst/>
                  </c:spPr>
                </c15:leaderLines>
              </c:ext>
            </c:extLst>
          </c:dLbls>
          <c:cat>
            <c:numRef>
              <c:f>'Admissions-départs'!$B$46:$H$46</c:f>
              <c:numCache>
                <c:formatCode>General</c:formatCode>
                <c:ptCount val="7"/>
                <c:pt idx="0">
                  <c:v>2015</c:v>
                </c:pt>
                <c:pt idx="1">
                  <c:v>2016</c:v>
                </c:pt>
                <c:pt idx="2">
                  <c:v>2017</c:v>
                </c:pt>
                <c:pt idx="3">
                  <c:v>2018</c:v>
                </c:pt>
                <c:pt idx="4">
                  <c:v>2019</c:v>
                </c:pt>
                <c:pt idx="5">
                  <c:v>2020</c:v>
                </c:pt>
                <c:pt idx="6">
                  <c:v>2021</c:v>
                </c:pt>
              </c:numCache>
            </c:numRef>
          </c:cat>
          <c:val>
            <c:numRef>
              <c:f>'Admissions-départs'!$B$47:$H$47</c:f>
              <c:numCache>
                <c:formatCode>General</c:formatCode>
                <c:ptCount val="7"/>
                <c:pt idx="0">
                  <c:v>1008</c:v>
                </c:pt>
                <c:pt idx="1">
                  <c:v>1966</c:v>
                </c:pt>
                <c:pt idx="2">
                  <c:v>2217</c:v>
                </c:pt>
                <c:pt idx="3">
                  <c:v>2450</c:v>
                </c:pt>
                <c:pt idx="4">
                  <c:v>2689</c:v>
                </c:pt>
                <c:pt idx="5">
                  <c:v>1706.5</c:v>
                </c:pt>
                <c:pt idx="6">
                  <c:v>2136.5</c:v>
                </c:pt>
              </c:numCache>
            </c:numRef>
          </c:val>
        </c:ser>
        <c:dLbls>
          <c:dLblPos val="inEnd"/>
          <c:showLegendKey val="0"/>
          <c:showVal val="1"/>
          <c:showCatName val="0"/>
          <c:showSerName val="0"/>
          <c:showPercent val="0"/>
          <c:showBubbleSize val="0"/>
        </c:dLbls>
        <c:gapWidth val="65"/>
        <c:axId val="336179744"/>
        <c:axId val="300515432"/>
      </c:barChart>
      <c:catAx>
        <c:axId val="336179744"/>
        <c:scaling>
          <c:orientation val="minMax"/>
        </c:scaling>
        <c:delete val="0"/>
        <c:axPos val="b"/>
        <c:numFmt formatCode="General" sourceLinked="1"/>
        <c:majorTickMark val="none"/>
        <c:minorTickMark val="none"/>
        <c:tickLblPos val="nextTo"/>
        <c:spPr>
          <a:noFill/>
          <a:ln w="19050" cap="flat" cmpd="sng" algn="ctr">
            <a:solidFill>
              <a:schemeClr val="dk1">
                <a:lumMod val="75000"/>
                <a:lumOff val="25000"/>
              </a:schemeClr>
            </a:solidFill>
            <a:round/>
          </a:ln>
          <a:effectLst/>
        </c:spPr>
        <c:txPr>
          <a:bodyPr rot="-60000000" spcFirstLastPara="1" vertOverflow="ellipsis" vert="horz" wrap="square" anchor="ctr" anchorCtr="1"/>
          <a:lstStyle/>
          <a:p>
            <a:pPr>
              <a:defRPr sz="900" b="0" i="0" u="none" strike="noStrike" kern="1200" cap="all" baseline="0">
                <a:solidFill>
                  <a:schemeClr val="dk1">
                    <a:lumMod val="75000"/>
                    <a:lumOff val="25000"/>
                  </a:schemeClr>
                </a:solidFill>
                <a:latin typeface="+mn-lt"/>
                <a:ea typeface="+mn-ea"/>
                <a:cs typeface="+mn-cs"/>
              </a:defRPr>
            </a:pPr>
            <a:endParaRPr lang="fr-FR"/>
          </a:p>
        </c:txPr>
        <c:crossAx val="300515432"/>
        <c:crosses val="autoZero"/>
        <c:auto val="1"/>
        <c:lblAlgn val="ctr"/>
        <c:lblOffset val="100"/>
        <c:noMultiLvlLbl val="0"/>
      </c:catAx>
      <c:valAx>
        <c:axId val="300515432"/>
        <c:scaling>
          <c:orientation val="minMax"/>
        </c:scaling>
        <c:delete val="1"/>
        <c:axPos val="l"/>
        <c:majorGridlines>
          <c:spPr>
            <a:ln w="9525" cap="flat" cmpd="sng" algn="ctr">
              <a:gradFill>
                <a:gsLst>
                  <a:gs pos="100000">
                    <a:schemeClr val="dk1">
                      <a:lumMod val="95000"/>
                      <a:lumOff val="5000"/>
                      <a:alpha val="42000"/>
                    </a:schemeClr>
                  </a:gs>
                  <a:gs pos="0">
                    <a:schemeClr val="lt1">
                      <a:lumMod val="75000"/>
                      <a:alpha val="36000"/>
                    </a:schemeClr>
                  </a:gs>
                </a:gsLst>
                <a:lin ang="5400000" scaled="0"/>
              </a:gradFill>
              <a:round/>
            </a:ln>
            <a:effectLst/>
          </c:spPr>
        </c:majorGridlines>
        <c:numFmt formatCode="General" sourceLinked="1"/>
        <c:majorTickMark val="none"/>
        <c:minorTickMark val="none"/>
        <c:tickLblPos val="nextTo"/>
        <c:crossAx val="336179744"/>
        <c:crosses val="autoZero"/>
        <c:crossBetween val="between"/>
      </c:valAx>
      <c:spPr>
        <a:noFill/>
        <a:ln>
          <a:noFill/>
        </a:ln>
        <a:effectLst/>
      </c:spPr>
    </c:plotArea>
    <c:plotVisOnly val="1"/>
    <c:dispBlanksAs val="gap"/>
    <c:showDLblsOverMax val="0"/>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fr-FR"/>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00" b="1" i="0" u="none" strike="noStrike" kern="1200" baseline="0">
                <a:solidFill>
                  <a:schemeClr val="dk1">
                    <a:lumMod val="75000"/>
                    <a:lumOff val="25000"/>
                  </a:schemeClr>
                </a:solidFill>
                <a:latin typeface="+mn-lt"/>
                <a:ea typeface="+mn-ea"/>
                <a:cs typeface="+mn-cs"/>
              </a:defRPr>
            </a:pPr>
            <a:r>
              <a:rPr lang="fr-CH"/>
              <a:t>Nombre de journées d'absence</a:t>
            </a:r>
          </a:p>
        </c:rich>
      </c:tx>
      <c:layout/>
      <c:overlay val="0"/>
      <c:spPr>
        <a:noFill/>
        <a:ln>
          <a:noFill/>
        </a:ln>
        <a:effectLst/>
      </c:spPr>
      <c:txPr>
        <a:bodyPr rot="0" spcFirstLastPara="1" vertOverflow="ellipsis" vert="horz" wrap="square" anchor="ctr" anchorCtr="1"/>
        <a:lstStyle/>
        <a:p>
          <a:pPr>
            <a:defRPr sz="1800" b="1" i="0" u="none" strike="noStrike" kern="1200" baseline="0">
              <a:solidFill>
                <a:schemeClr val="dk1">
                  <a:lumMod val="75000"/>
                  <a:lumOff val="25000"/>
                </a:schemeClr>
              </a:solidFill>
              <a:latin typeface="+mn-lt"/>
              <a:ea typeface="+mn-ea"/>
              <a:cs typeface="+mn-cs"/>
            </a:defRPr>
          </a:pPr>
          <a:endParaRPr lang="fr-FR"/>
        </a:p>
      </c:txPr>
    </c:title>
    <c:autoTitleDeleted val="0"/>
    <c:plotArea>
      <c:layout/>
      <c:barChart>
        <c:barDir val="col"/>
        <c:grouping val="clustered"/>
        <c:varyColors val="0"/>
        <c:ser>
          <c:idx val="1"/>
          <c:order val="1"/>
          <c:tx>
            <c:strRef>
              <c:f>'Absences - Présences'!$A$15</c:f>
              <c:strCache>
                <c:ptCount val="1"/>
                <c:pt idx="0">
                  <c:v>Total journées</c:v>
                </c:pt>
              </c:strCache>
            </c:strRef>
          </c:tx>
          <c:spPr>
            <a:solidFill>
              <a:schemeClr val="accent2">
                <a:alpha val="85000"/>
              </a:schemeClr>
            </a:solidFill>
            <a:ln w="9525" cap="flat" cmpd="sng" algn="ctr">
              <a:solidFill>
                <a:schemeClr val="lt1">
                  <a:alpha val="50000"/>
                </a:schemeClr>
              </a:solidFill>
              <a:round/>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fr-FR"/>
              </a:p>
            </c:txPr>
            <c:dLblPos val="in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dk1">
                          <a:lumMod val="50000"/>
                          <a:lumOff val="50000"/>
                        </a:schemeClr>
                      </a:solidFill>
                    </a:ln>
                    <a:effectLst/>
                  </c:spPr>
                </c15:leaderLines>
              </c:ext>
            </c:extLst>
          </c:dLbls>
          <c:cat>
            <c:numRef>
              <c:f>'Absences - Présences'!$B$13:$H$13</c:f>
              <c:numCache>
                <c:formatCode>General</c:formatCode>
                <c:ptCount val="7"/>
                <c:pt idx="0">
                  <c:v>2015</c:v>
                </c:pt>
                <c:pt idx="1">
                  <c:v>2016</c:v>
                </c:pt>
                <c:pt idx="2">
                  <c:v>2017</c:v>
                </c:pt>
                <c:pt idx="3">
                  <c:v>2018</c:v>
                </c:pt>
                <c:pt idx="4">
                  <c:v>2019</c:v>
                </c:pt>
                <c:pt idx="5">
                  <c:v>2020</c:v>
                </c:pt>
                <c:pt idx="6">
                  <c:v>2021</c:v>
                </c:pt>
              </c:numCache>
            </c:numRef>
          </c:cat>
          <c:val>
            <c:numRef>
              <c:f>'Absences - Présences'!$B$15:$H$15</c:f>
              <c:numCache>
                <c:formatCode>General</c:formatCode>
                <c:ptCount val="7"/>
                <c:pt idx="0">
                  <c:v>183</c:v>
                </c:pt>
                <c:pt idx="1">
                  <c:v>209</c:v>
                </c:pt>
                <c:pt idx="2">
                  <c:v>206</c:v>
                </c:pt>
                <c:pt idx="3">
                  <c:v>368</c:v>
                </c:pt>
                <c:pt idx="4">
                  <c:v>330</c:v>
                </c:pt>
                <c:pt idx="5">
                  <c:v>832.5</c:v>
                </c:pt>
                <c:pt idx="6">
                  <c:v>183</c:v>
                </c:pt>
              </c:numCache>
            </c:numRef>
          </c:val>
        </c:ser>
        <c:dLbls>
          <c:dLblPos val="inEnd"/>
          <c:showLegendKey val="0"/>
          <c:showVal val="1"/>
          <c:showCatName val="0"/>
          <c:showSerName val="0"/>
          <c:showPercent val="0"/>
          <c:showBubbleSize val="0"/>
        </c:dLbls>
        <c:gapWidth val="65"/>
        <c:axId val="300513472"/>
        <c:axId val="300513864"/>
        <c:extLst>
          <c:ext xmlns:c15="http://schemas.microsoft.com/office/drawing/2012/chart" uri="{02D57815-91ED-43cb-92C2-25804820EDAC}">
            <c15:filteredBarSeries>
              <c15:ser>
                <c:idx val="0"/>
                <c:order val="0"/>
                <c:tx>
                  <c:strRef>
                    <c:extLst>
                      <c:ext uri="{02D57815-91ED-43cb-92C2-25804820EDAC}">
                        <c15:formulaRef>
                          <c15:sqref>'Absences - Présences'!$A$14</c15:sqref>
                        </c15:formulaRef>
                      </c:ext>
                    </c:extLst>
                    <c:strCache>
                      <c:ptCount val="1"/>
                    </c:strCache>
                  </c:strRef>
                </c:tx>
                <c:spPr>
                  <a:solidFill>
                    <a:schemeClr val="accent1">
                      <a:alpha val="85000"/>
                    </a:schemeClr>
                  </a:solidFill>
                  <a:ln w="9525" cap="flat" cmpd="sng" algn="ctr">
                    <a:solidFill>
                      <a:schemeClr val="lt1">
                        <a:alpha val="50000"/>
                      </a:schemeClr>
                    </a:solidFill>
                    <a:round/>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fr-FR"/>
                    </a:p>
                  </c:txPr>
                  <c:dLblPos val="inEnd"/>
                  <c:showLegendKey val="0"/>
                  <c:showVal val="1"/>
                  <c:showCatName val="0"/>
                  <c:showSerName val="0"/>
                  <c:showPercent val="0"/>
                  <c:showBubbleSize val="0"/>
                  <c:showLeaderLines val="0"/>
                  <c:extLst>
                    <c:ext uri="{CE6537A1-D6FC-4f65-9D91-7224C49458BB}">
                      <c15:showLeaderLines val="1"/>
                      <c15:leaderLines>
                        <c:spPr>
                          <a:ln w="9525">
                            <a:solidFill>
                              <a:schemeClr val="dk1">
                                <a:lumMod val="50000"/>
                                <a:lumOff val="50000"/>
                              </a:schemeClr>
                            </a:solidFill>
                          </a:ln>
                          <a:effectLst/>
                        </c:spPr>
                      </c15:leaderLines>
                    </c:ext>
                  </c:extLst>
                </c:dLbls>
                <c:cat>
                  <c:numRef>
                    <c:extLst>
                      <c:ext uri="{02D57815-91ED-43cb-92C2-25804820EDAC}">
                        <c15:formulaRef>
                          <c15:sqref>'Absences - Présences'!$B$13:$H$13</c15:sqref>
                        </c15:formulaRef>
                      </c:ext>
                    </c:extLst>
                    <c:numCache>
                      <c:formatCode>General</c:formatCode>
                      <c:ptCount val="7"/>
                      <c:pt idx="0">
                        <c:v>2015</c:v>
                      </c:pt>
                      <c:pt idx="1">
                        <c:v>2016</c:v>
                      </c:pt>
                      <c:pt idx="2">
                        <c:v>2017</c:v>
                      </c:pt>
                      <c:pt idx="3">
                        <c:v>2018</c:v>
                      </c:pt>
                      <c:pt idx="4">
                        <c:v>2019</c:v>
                      </c:pt>
                      <c:pt idx="5">
                        <c:v>2020</c:v>
                      </c:pt>
                      <c:pt idx="6">
                        <c:v>2021</c:v>
                      </c:pt>
                    </c:numCache>
                  </c:numRef>
                </c:cat>
                <c:val>
                  <c:numRef>
                    <c:extLst>
                      <c:ext uri="{02D57815-91ED-43cb-92C2-25804820EDAC}">
                        <c15:formulaRef>
                          <c15:sqref>'Absences - Présences'!$B$14:$G$14</c15:sqref>
                        </c15:formulaRef>
                      </c:ext>
                    </c:extLst>
                    <c:numCache>
                      <c:formatCode>General</c:formatCode>
                      <c:ptCount val="6"/>
                    </c:numCache>
                  </c:numRef>
                </c:val>
              </c15:ser>
            </c15:filteredBarSeries>
          </c:ext>
        </c:extLst>
      </c:barChart>
      <c:catAx>
        <c:axId val="300513472"/>
        <c:scaling>
          <c:orientation val="minMax"/>
        </c:scaling>
        <c:delete val="0"/>
        <c:axPos val="b"/>
        <c:numFmt formatCode="General" sourceLinked="1"/>
        <c:majorTickMark val="none"/>
        <c:minorTickMark val="none"/>
        <c:tickLblPos val="nextTo"/>
        <c:spPr>
          <a:noFill/>
          <a:ln w="19050" cap="flat" cmpd="sng" algn="ctr">
            <a:solidFill>
              <a:schemeClr val="dk1">
                <a:lumMod val="75000"/>
                <a:lumOff val="25000"/>
              </a:schemeClr>
            </a:solidFill>
            <a:round/>
          </a:ln>
          <a:effectLst/>
        </c:spPr>
        <c:txPr>
          <a:bodyPr rot="-60000000" spcFirstLastPara="1" vertOverflow="ellipsis" vert="horz" wrap="square" anchor="ctr" anchorCtr="1"/>
          <a:lstStyle/>
          <a:p>
            <a:pPr>
              <a:defRPr sz="900" b="0" i="0" u="none" strike="noStrike" kern="1200" cap="all" baseline="0">
                <a:solidFill>
                  <a:schemeClr val="dk1">
                    <a:lumMod val="75000"/>
                    <a:lumOff val="25000"/>
                  </a:schemeClr>
                </a:solidFill>
                <a:latin typeface="+mn-lt"/>
                <a:ea typeface="+mn-ea"/>
                <a:cs typeface="+mn-cs"/>
              </a:defRPr>
            </a:pPr>
            <a:endParaRPr lang="fr-FR"/>
          </a:p>
        </c:txPr>
        <c:crossAx val="300513864"/>
        <c:crosses val="autoZero"/>
        <c:auto val="1"/>
        <c:lblAlgn val="ctr"/>
        <c:lblOffset val="100"/>
        <c:noMultiLvlLbl val="0"/>
      </c:catAx>
      <c:valAx>
        <c:axId val="300513864"/>
        <c:scaling>
          <c:orientation val="minMax"/>
        </c:scaling>
        <c:delete val="1"/>
        <c:axPos val="l"/>
        <c:majorGridlines>
          <c:spPr>
            <a:ln w="9525" cap="flat" cmpd="sng" algn="ctr">
              <a:gradFill>
                <a:gsLst>
                  <a:gs pos="100000">
                    <a:schemeClr val="dk1">
                      <a:lumMod val="95000"/>
                      <a:lumOff val="5000"/>
                      <a:alpha val="42000"/>
                    </a:schemeClr>
                  </a:gs>
                  <a:gs pos="0">
                    <a:schemeClr val="lt1">
                      <a:lumMod val="75000"/>
                      <a:alpha val="36000"/>
                    </a:schemeClr>
                  </a:gs>
                </a:gsLst>
                <a:lin ang="5400000" scaled="0"/>
              </a:gradFill>
              <a:round/>
            </a:ln>
            <a:effectLst/>
          </c:spPr>
        </c:majorGridlines>
        <c:numFmt formatCode="General" sourceLinked="1"/>
        <c:majorTickMark val="none"/>
        <c:minorTickMark val="none"/>
        <c:tickLblPos val="nextTo"/>
        <c:crossAx val="300513472"/>
        <c:crosses val="autoZero"/>
        <c:crossBetween val="between"/>
      </c:valAx>
      <c:spPr>
        <a:noFill/>
        <a:ln>
          <a:noFill/>
        </a:ln>
        <a:effectLst/>
      </c:spPr>
    </c:plotArea>
    <c:plotVisOnly val="1"/>
    <c:dispBlanksAs val="gap"/>
    <c:showDLblsOverMax val="0"/>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fr-FR"/>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00" b="1" i="0" u="none" strike="noStrike" kern="1200" baseline="0">
                <a:solidFill>
                  <a:schemeClr val="dk1">
                    <a:lumMod val="75000"/>
                    <a:lumOff val="25000"/>
                  </a:schemeClr>
                </a:solidFill>
                <a:latin typeface="+mn-lt"/>
                <a:ea typeface="+mn-ea"/>
                <a:cs typeface="+mn-cs"/>
              </a:defRPr>
            </a:pPr>
            <a:r>
              <a:rPr lang="fr-CH"/>
              <a:t>Moyenne</a:t>
            </a:r>
            <a:r>
              <a:rPr lang="fr-CH" baseline="0"/>
              <a:t> hôtes/jour</a:t>
            </a:r>
            <a:endParaRPr lang="fr-CH"/>
          </a:p>
        </c:rich>
      </c:tx>
      <c:layout/>
      <c:overlay val="0"/>
      <c:spPr>
        <a:noFill/>
        <a:ln>
          <a:noFill/>
        </a:ln>
        <a:effectLst/>
      </c:spPr>
      <c:txPr>
        <a:bodyPr rot="0" spcFirstLastPara="1" vertOverflow="ellipsis" vert="horz" wrap="square" anchor="ctr" anchorCtr="1"/>
        <a:lstStyle/>
        <a:p>
          <a:pPr>
            <a:defRPr sz="1800" b="1" i="0" u="none" strike="noStrike" kern="1200" baseline="0">
              <a:solidFill>
                <a:schemeClr val="dk1">
                  <a:lumMod val="75000"/>
                  <a:lumOff val="25000"/>
                </a:schemeClr>
              </a:solidFill>
              <a:latin typeface="+mn-lt"/>
              <a:ea typeface="+mn-ea"/>
              <a:cs typeface="+mn-cs"/>
            </a:defRPr>
          </a:pPr>
          <a:endParaRPr lang="fr-FR"/>
        </a:p>
      </c:txPr>
    </c:title>
    <c:autoTitleDeleted val="0"/>
    <c:plotArea>
      <c:layout/>
      <c:barChart>
        <c:barDir val="col"/>
        <c:grouping val="clustered"/>
        <c:varyColors val="0"/>
        <c:ser>
          <c:idx val="0"/>
          <c:order val="0"/>
          <c:spPr>
            <a:solidFill>
              <a:schemeClr val="accent1">
                <a:alpha val="85000"/>
              </a:schemeClr>
            </a:solidFill>
            <a:ln w="9525" cap="flat" cmpd="sng" algn="ctr">
              <a:solidFill>
                <a:schemeClr val="lt1">
                  <a:alpha val="50000"/>
                </a:schemeClr>
              </a:solidFill>
              <a:round/>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fr-FR"/>
              </a:p>
            </c:txPr>
            <c:dLblPos val="in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dk1">
                          <a:lumMod val="50000"/>
                          <a:lumOff val="50000"/>
                        </a:schemeClr>
                      </a:solidFill>
                    </a:ln>
                    <a:effectLst/>
                  </c:spPr>
                </c15:leaderLines>
              </c:ext>
            </c:extLst>
          </c:dLbls>
          <c:cat>
            <c:numRef>
              <c:f>'Admissions-départs'!$E$86:$K$86</c:f>
              <c:numCache>
                <c:formatCode>General</c:formatCode>
                <c:ptCount val="7"/>
                <c:pt idx="0">
                  <c:v>2015</c:v>
                </c:pt>
                <c:pt idx="1">
                  <c:v>2016</c:v>
                </c:pt>
                <c:pt idx="2">
                  <c:v>2017</c:v>
                </c:pt>
                <c:pt idx="3">
                  <c:v>2018</c:v>
                </c:pt>
                <c:pt idx="4">
                  <c:v>2019</c:v>
                </c:pt>
                <c:pt idx="5">
                  <c:v>2020</c:v>
                </c:pt>
                <c:pt idx="6">
                  <c:v>2021</c:v>
                </c:pt>
              </c:numCache>
            </c:numRef>
          </c:cat>
          <c:val>
            <c:numRef>
              <c:f>'Admissions-départs'!$E$87:$K$87</c:f>
              <c:numCache>
                <c:formatCode>0.00</c:formatCode>
                <c:ptCount val="7"/>
                <c:pt idx="0">
                  <c:v>4.96</c:v>
                </c:pt>
                <c:pt idx="1">
                  <c:v>9.64</c:v>
                </c:pt>
                <c:pt idx="2">
                  <c:v>10.172499999999999</c:v>
                </c:pt>
                <c:pt idx="3">
                  <c:v>9.7925000000000004</c:v>
                </c:pt>
                <c:pt idx="4">
                  <c:v>10.75</c:v>
                </c:pt>
                <c:pt idx="5" formatCode="General">
                  <c:v>6.72</c:v>
                </c:pt>
                <c:pt idx="6" formatCode="General">
                  <c:v>8.5399999999999991</c:v>
                </c:pt>
              </c:numCache>
            </c:numRef>
          </c:val>
        </c:ser>
        <c:dLbls>
          <c:dLblPos val="inEnd"/>
          <c:showLegendKey val="0"/>
          <c:showVal val="1"/>
          <c:showCatName val="0"/>
          <c:showSerName val="0"/>
          <c:showPercent val="0"/>
          <c:showBubbleSize val="0"/>
        </c:dLbls>
        <c:gapWidth val="65"/>
        <c:axId val="340832600"/>
        <c:axId val="340827896"/>
      </c:barChart>
      <c:catAx>
        <c:axId val="340832600"/>
        <c:scaling>
          <c:orientation val="minMax"/>
        </c:scaling>
        <c:delete val="0"/>
        <c:axPos val="b"/>
        <c:numFmt formatCode="General" sourceLinked="1"/>
        <c:majorTickMark val="none"/>
        <c:minorTickMark val="none"/>
        <c:tickLblPos val="nextTo"/>
        <c:spPr>
          <a:noFill/>
          <a:ln w="19050" cap="flat" cmpd="sng" algn="ctr">
            <a:solidFill>
              <a:schemeClr val="dk1">
                <a:lumMod val="75000"/>
                <a:lumOff val="25000"/>
              </a:schemeClr>
            </a:solidFill>
            <a:round/>
          </a:ln>
          <a:effectLst/>
        </c:spPr>
        <c:txPr>
          <a:bodyPr rot="-60000000" spcFirstLastPara="1" vertOverflow="ellipsis" vert="horz" wrap="square" anchor="ctr" anchorCtr="1"/>
          <a:lstStyle/>
          <a:p>
            <a:pPr>
              <a:defRPr sz="900" b="0" i="0" u="none" strike="noStrike" kern="1200" cap="all" baseline="0">
                <a:solidFill>
                  <a:schemeClr val="dk1">
                    <a:lumMod val="75000"/>
                    <a:lumOff val="25000"/>
                  </a:schemeClr>
                </a:solidFill>
                <a:latin typeface="+mn-lt"/>
                <a:ea typeface="+mn-ea"/>
                <a:cs typeface="+mn-cs"/>
              </a:defRPr>
            </a:pPr>
            <a:endParaRPr lang="fr-FR"/>
          </a:p>
        </c:txPr>
        <c:crossAx val="340827896"/>
        <c:crosses val="autoZero"/>
        <c:auto val="1"/>
        <c:lblAlgn val="ctr"/>
        <c:lblOffset val="100"/>
        <c:noMultiLvlLbl val="0"/>
      </c:catAx>
      <c:valAx>
        <c:axId val="340827896"/>
        <c:scaling>
          <c:orientation val="minMax"/>
        </c:scaling>
        <c:delete val="1"/>
        <c:axPos val="l"/>
        <c:majorGridlines>
          <c:spPr>
            <a:ln w="9525" cap="flat" cmpd="sng" algn="ctr">
              <a:gradFill>
                <a:gsLst>
                  <a:gs pos="100000">
                    <a:schemeClr val="dk1">
                      <a:lumMod val="95000"/>
                      <a:lumOff val="5000"/>
                      <a:alpha val="42000"/>
                    </a:schemeClr>
                  </a:gs>
                  <a:gs pos="0">
                    <a:schemeClr val="lt1">
                      <a:lumMod val="75000"/>
                      <a:alpha val="36000"/>
                    </a:schemeClr>
                  </a:gs>
                </a:gsLst>
                <a:lin ang="5400000" scaled="0"/>
              </a:gradFill>
              <a:round/>
            </a:ln>
            <a:effectLst/>
          </c:spPr>
        </c:majorGridlines>
        <c:numFmt formatCode="0.00" sourceLinked="1"/>
        <c:majorTickMark val="none"/>
        <c:minorTickMark val="none"/>
        <c:tickLblPos val="nextTo"/>
        <c:crossAx val="340832600"/>
        <c:crosses val="autoZero"/>
        <c:crossBetween val="between"/>
      </c:valAx>
      <c:spPr>
        <a:noFill/>
        <a:ln>
          <a:noFill/>
        </a:ln>
        <a:effectLst/>
      </c:spPr>
    </c:plotArea>
    <c:plotVisOnly val="1"/>
    <c:dispBlanksAs val="gap"/>
    <c:showDLblsOverMax val="0"/>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fr-FR"/>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00" b="1" i="0" u="none" strike="noStrike" kern="1200" baseline="0">
                <a:solidFill>
                  <a:schemeClr val="dk1">
                    <a:lumMod val="75000"/>
                    <a:lumOff val="25000"/>
                  </a:schemeClr>
                </a:solidFill>
                <a:latin typeface="+mn-lt"/>
                <a:ea typeface="+mn-ea"/>
                <a:cs typeface="+mn-cs"/>
              </a:defRPr>
            </a:pPr>
            <a:r>
              <a:rPr lang="fr-CH"/>
              <a:t>Profil soignant - EPT soins</a:t>
            </a:r>
          </a:p>
        </c:rich>
      </c:tx>
      <c:layout/>
      <c:overlay val="0"/>
      <c:spPr>
        <a:noFill/>
        <a:ln>
          <a:noFill/>
        </a:ln>
        <a:effectLst/>
      </c:spPr>
      <c:txPr>
        <a:bodyPr rot="0" spcFirstLastPara="1" vertOverflow="ellipsis" vert="horz" wrap="square" anchor="ctr" anchorCtr="1"/>
        <a:lstStyle/>
        <a:p>
          <a:pPr>
            <a:defRPr sz="1800" b="1" i="0" u="none" strike="noStrike" kern="1200" baseline="0">
              <a:solidFill>
                <a:schemeClr val="dk1">
                  <a:lumMod val="75000"/>
                  <a:lumOff val="25000"/>
                </a:schemeClr>
              </a:solidFill>
              <a:latin typeface="+mn-lt"/>
              <a:ea typeface="+mn-ea"/>
              <a:cs typeface="+mn-cs"/>
            </a:defRPr>
          </a:pPr>
          <a:endParaRPr lang="fr-FR"/>
        </a:p>
      </c:txPr>
    </c:title>
    <c:autoTitleDeleted val="0"/>
    <c:plotArea>
      <c:layout/>
      <c:barChart>
        <c:barDir val="col"/>
        <c:grouping val="clustered"/>
        <c:varyColors val="0"/>
        <c:ser>
          <c:idx val="0"/>
          <c:order val="0"/>
          <c:tx>
            <c:strRef>
              <c:f>Dotation!$C$4</c:f>
              <c:strCache>
                <c:ptCount val="1"/>
                <c:pt idx="0">
                  <c:v>2015</c:v>
                </c:pt>
              </c:strCache>
            </c:strRef>
          </c:tx>
          <c:spPr>
            <a:solidFill>
              <a:schemeClr val="accent1">
                <a:alpha val="85000"/>
              </a:schemeClr>
            </a:solidFill>
            <a:ln w="9525" cap="flat" cmpd="sng" algn="ctr">
              <a:solidFill>
                <a:schemeClr val="lt1">
                  <a:alpha val="50000"/>
                </a:schemeClr>
              </a:solidFill>
              <a:round/>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fr-FR"/>
              </a:p>
            </c:txPr>
            <c:dLblPos val="in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dk1">
                          <a:lumMod val="50000"/>
                          <a:lumOff val="50000"/>
                        </a:schemeClr>
                      </a:solidFill>
                    </a:ln>
                    <a:effectLst/>
                  </c:spPr>
                </c15:leaderLines>
              </c:ext>
            </c:extLst>
          </c:dLbls>
          <c:cat>
            <c:strRef>
              <c:f>Dotation!$B$5:$B$8</c:f>
              <c:strCache>
                <c:ptCount val="4"/>
                <c:pt idx="0">
                  <c:v>Cat. 1</c:v>
                </c:pt>
                <c:pt idx="1">
                  <c:v>Cat. 2</c:v>
                </c:pt>
                <c:pt idx="2">
                  <c:v>Cat.3</c:v>
                </c:pt>
                <c:pt idx="3">
                  <c:v>Total </c:v>
                </c:pt>
              </c:strCache>
            </c:strRef>
          </c:cat>
          <c:val>
            <c:numRef>
              <c:f>Dotation!$C$5:$C$8</c:f>
              <c:numCache>
                <c:formatCode>General</c:formatCode>
                <c:ptCount val="4"/>
                <c:pt idx="0">
                  <c:v>0.46</c:v>
                </c:pt>
                <c:pt idx="1">
                  <c:v>0.93</c:v>
                </c:pt>
                <c:pt idx="2">
                  <c:v>1.39</c:v>
                </c:pt>
                <c:pt idx="3">
                  <c:v>2.78</c:v>
                </c:pt>
              </c:numCache>
            </c:numRef>
          </c:val>
        </c:ser>
        <c:ser>
          <c:idx val="1"/>
          <c:order val="1"/>
          <c:tx>
            <c:strRef>
              <c:f>Dotation!$D$4</c:f>
              <c:strCache>
                <c:ptCount val="1"/>
                <c:pt idx="0">
                  <c:v>2016</c:v>
                </c:pt>
              </c:strCache>
            </c:strRef>
          </c:tx>
          <c:spPr>
            <a:solidFill>
              <a:schemeClr val="accent2">
                <a:alpha val="85000"/>
              </a:schemeClr>
            </a:solidFill>
            <a:ln w="9525" cap="flat" cmpd="sng" algn="ctr">
              <a:solidFill>
                <a:schemeClr val="lt1">
                  <a:alpha val="50000"/>
                </a:schemeClr>
              </a:solidFill>
              <a:round/>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fr-FR"/>
              </a:p>
            </c:txPr>
            <c:dLblPos val="in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dk1">
                          <a:lumMod val="50000"/>
                          <a:lumOff val="50000"/>
                        </a:schemeClr>
                      </a:solidFill>
                    </a:ln>
                    <a:effectLst/>
                  </c:spPr>
                </c15:leaderLines>
              </c:ext>
            </c:extLst>
          </c:dLbls>
          <c:cat>
            <c:strRef>
              <c:f>Dotation!$B$5:$B$8</c:f>
              <c:strCache>
                <c:ptCount val="4"/>
                <c:pt idx="0">
                  <c:v>Cat. 1</c:v>
                </c:pt>
                <c:pt idx="1">
                  <c:v>Cat. 2</c:v>
                </c:pt>
                <c:pt idx="2">
                  <c:v>Cat.3</c:v>
                </c:pt>
                <c:pt idx="3">
                  <c:v>Total </c:v>
                </c:pt>
              </c:strCache>
            </c:strRef>
          </c:cat>
          <c:val>
            <c:numRef>
              <c:f>Dotation!$D$5:$D$8</c:f>
              <c:numCache>
                <c:formatCode>General</c:formatCode>
                <c:ptCount val="4"/>
                <c:pt idx="0">
                  <c:v>0.6</c:v>
                </c:pt>
                <c:pt idx="1">
                  <c:v>1.31</c:v>
                </c:pt>
                <c:pt idx="2">
                  <c:v>1.27</c:v>
                </c:pt>
                <c:pt idx="3">
                  <c:v>3.18</c:v>
                </c:pt>
              </c:numCache>
            </c:numRef>
          </c:val>
        </c:ser>
        <c:ser>
          <c:idx val="2"/>
          <c:order val="2"/>
          <c:tx>
            <c:strRef>
              <c:f>Dotation!$E$4</c:f>
              <c:strCache>
                <c:ptCount val="1"/>
                <c:pt idx="0">
                  <c:v>2017</c:v>
                </c:pt>
              </c:strCache>
            </c:strRef>
          </c:tx>
          <c:spPr>
            <a:solidFill>
              <a:schemeClr val="accent3">
                <a:alpha val="85000"/>
              </a:schemeClr>
            </a:solidFill>
            <a:ln w="9525" cap="flat" cmpd="sng" algn="ctr">
              <a:solidFill>
                <a:schemeClr val="lt1">
                  <a:alpha val="50000"/>
                </a:schemeClr>
              </a:solidFill>
              <a:round/>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fr-FR"/>
              </a:p>
            </c:txPr>
            <c:dLblPos val="in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dk1">
                          <a:lumMod val="50000"/>
                          <a:lumOff val="50000"/>
                        </a:schemeClr>
                      </a:solidFill>
                    </a:ln>
                    <a:effectLst/>
                  </c:spPr>
                </c15:leaderLines>
              </c:ext>
            </c:extLst>
          </c:dLbls>
          <c:cat>
            <c:strRef>
              <c:f>Dotation!$B$5:$B$8</c:f>
              <c:strCache>
                <c:ptCount val="4"/>
                <c:pt idx="0">
                  <c:v>Cat. 1</c:v>
                </c:pt>
                <c:pt idx="1">
                  <c:v>Cat. 2</c:v>
                </c:pt>
                <c:pt idx="2">
                  <c:v>Cat.3</c:v>
                </c:pt>
                <c:pt idx="3">
                  <c:v>Total </c:v>
                </c:pt>
              </c:strCache>
            </c:strRef>
          </c:cat>
          <c:val>
            <c:numRef>
              <c:f>Dotation!$E$5:$E$8</c:f>
              <c:numCache>
                <c:formatCode>General</c:formatCode>
                <c:ptCount val="4"/>
                <c:pt idx="0">
                  <c:v>1.05</c:v>
                </c:pt>
                <c:pt idx="1">
                  <c:v>2.0499999999999998</c:v>
                </c:pt>
                <c:pt idx="2">
                  <c:v>0.54</c:v>
                </c:pt>
                <c:pt idx="3">
                  <c:v>3.6399999999999997</c:v>
                </c:pt>
              </c:numCache>
            </c:numRef>
          </c:val>
        </c:ser>
        <c:ser>
          <c:idx val="3"/>
          <c:order val="3"/>
          <c:tx>
            <c:strRef>
              <c:f>Dotation!$F$4</c:f>
              <c:strCache>
                <c:ptCount val="1"/>
                <c:pt idx="0">
                  <c:v>2018</c:v>
                </c:pt>
              </c:strCache>
            </c:strRef>
          </c:tx>
          <c:spPr>
            <a:solidFill>
              <a:schemeClr val="accent4">
                <a:alpha val="85000"/>
              </a:schemeClr>
            </a:solidFill>
            <a:ln w="9525" cap="flat" cmpd="sng" algn="ctr">
              <a:solidFill>
                <a:schemeClr val="lt1">
                  <a:alpha val="50000"/>
                </a:schemeClr>
              </a:solidFill>
              <a:round/>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fr-FR"/>
              </a:p>
            </c:txPr>
            <c:dLblPos val="in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dk1">
                          <a:lumMod val="50000"/>
                          <a:lumOff val="50000"/>
                        </a:schemeClr>
                      </a:solidFill>
                    </a:ln>
                    <a:effectLst/>
                  </c:spPr>
                </c15:leaderLines>
              </c:ext>
            </c:extLst>
          </c:dLbls>
          <c:cat>
            <c:strRef>
              <c:f>Dotation!$B$5:$B$8</c:f>
              <c:strCache>
                <c:ptCount val="4"/>
                <c:pt idx="0">
                  <c:v>Cat. 1</c:v>
                </c:pt>
                <c:pt idx="1">
                  <c:v>Cat. 2</c:v>
                </c:pt>
                <c:pt idx="2">
                  <c:v>Cat.3</c:v>
                </c:pt>
                <c:pt idx="3">
                  <c:v>Total </c:v>
                </c:pt>
              </c:strCache>
            </c:strRef>
          </c:cat>
          <c:val>
            <c:numRef>
              <c:f>Dotation!$F$5:$F$8</c:f>
              <c:numCache>
                <c:formatCode>0.00</c:formatCode>
                <c:ptCount val="4"/>
                <c:pt idx="0">
                  <c:v>1.395278445118773</c:v>
                </c:pt>
                <c:pt idx="1">
                  <c:v>2.2000000000000002</c:v>
                </c:pt>
                <c:pt idx="2">
                  <c:v>0.89254503158658938</c:v>
                </c:pt>
                <c:pt idx="3">
                  <c:v>4.4878234767053629</c:v>
                </c:pt>
              </c:numCache>
            </c:numRef>
          </c:val>
        </c:ser>
        <c:ser>
          <c:idx val="4"/>
          <c:order val="4"/>
          <c:tx>
            <c:strRef>
              <c:f>Dotation!$G$4</c:f>
              <c:strCache>
                <c:ptCount val="1"/>
                <c:pt idx="0">
                  <c:v>2019</c:v>
                </c:pt>
              </c:strCache>
            </c:strRef>
          </c:tx>
          <c:spPr>
            <a:solidFill>
              <a:schemeClr val="accent5">
                <a:alpha val="85000"/>
              </a:schemeClr>
            </a:solidFill>
            <a:ln w="9525" cap="flat" cmpd="sng" algn="ctr">
              <a:solidFill>
                <a:schemeClr val="lt1">
                  <a:alpha val="50000"/>
                </a:schemeClr>
              </a:solidFill>
              <a:round/>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fr-FR"/>
              </a:p>
            </c:txPr>
            <c:dLblPos val="in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dk1">
                          <a:lumMod val="50000"/>
                          <a:lumOff val="50000"/>
                        </a:schemeClr>
                      </a:solidFill>
                    </a:ln>
                    <a:effectLst/>
                  </c:spPr>
                </c15:leaderLines>
              </c:ext>
            </c:extLst>
          </c:dLbls>
          <c:cat>
            <c:strRef>
              <c:f>Dotation!$B$5:$B$8</c:f>
              <c:strCache>
                <c:ptCount val="4"/>
                <c:pt idx="0">
                  <c:v>Cat. 1</c:v>
                </c:pt>
                <c:pt idx="1">
                  <c:v>Cat. 2</c:v>
                </c:pt>
                <c:pt idx="2">
                  <c:v>Cat.3</c:v>
                </c:pt>
                <c:pt idx="3">
                  <c:v>Total </c:v>
                </c:pt>
              </c:strCache>
            </c:strRef>
          </c:cat>
          <c:val>
            <c:numRef>
              <c:f>Dotation!$G$5:$G$8</c:f>
              <c:numCache>
                <c:formatCode>General</c:formatCode>
                <c:ptCount val="4"/>
                <c:pt idx="0">
                  <c:v>1.94</c:v>
                </c:pt>
                <c:pt idx="1">
                  <c:v>1.9</c:v>
                </c:pt>
                <c:pt idx="2">
                  <c:v>1.26</c:v>
                </c:pt>
                <c:pt idx="3">
                  <c:v>5.0999999999999996</c:v>
                </c:pt>
              </c:numCache>
            </c:numRef>
          </c:val>
        </c:ser>
        <c:ser>
          <c:idx val="5"/>
          <c:order val="5"/>
          <c:tx>
            <c:strRef>
              <c:f>Dotation!$H$4</c:f>
              <c:strCache>
                <c:ptCount val="1"/>
                <c:pt idx="0">
                  <c:v>2020</c:v>
                </c:pt>
              </c:strCache>
            </c:strRef>
          </c:tx>
          <c:spPr>
            <a:solidFill>
              <a:schemeClr val="accent6">
                <a:alpha val="85000"/>
              </a:schemeClr>
            </a:solidFill>
            <a:ln w="9525" cap="flat" cmpd="sng" algn="ctr">
              <a:solidFill>
                <a:schemeClr val="lt1">
                  <a:alpha val="50000"/>
                </a:schemeClr>
              </a:solidFill>
              <a:round/>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fr-FR"/>
              </a:p>
            </c:txPr>
            <c:dLblPos val="in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dk1">
                          <a:lumMod val="50000"/>
                          <a:lumOff val="50000"/>
                        </a:schemeClr>
                      </a:solidFill>
                    </a:ln>
                    <a:effectLst/>
                  </c:spPr>
                </c15:leaderLines>
              </c:ext>
            </c:extLst>
          </c:dLbls>
          <c:cat>
            <c:strRef>
              <c:f>Dotation!$B$5:$B$8</c:f>
              <c:strCache>
                <c:ptCount val="4"/>
                <c:pt idx="0">
                  <c:v>Cat. 1</c:v>
                </c:pt>
                <c:pt idx="1">
                  <c:v>Cat. 2</c:v>
                </c:pt>
                <c:pt idx="2">
                  <c:v>Cat.3</c:v>
                </c:pt>
                <c:pt idx="3">
                  <c:v>Total </c:v>
                </c:pt>
              </c:strCache>
            </c:strRef>
          </c:cat>
          <c:val>
            <c:numRef>
              <c:f>Dotation!$H$5:$H$8</c:f>
              <c:numCache>
                <c:formatCode>General</c:formatCode>
                <c:ptCount val="4"/>
                <c:pt idx="0">
                  <c:v>1.8</c:v>
                </c:pt>
                <c:pt idx="1">
                  <c:v>1.68</c:v>
                </c:pt>
                <c:pt idx="2">
                  <c:v>1.45</c:v>
                </c:pt>
                <c:pt idx="3">
                  <c:v>4.95</c:v>
                </c:pt>
              </c:numCache>
            </c:numRef>
          </c:val>
        </c:ser>
        <c:ser>
          <c:idx val="6"/>
          <c:order val="6"/>
          <c:tx>
            <c:strRef>
              <c:f>Dotation!$I$4</c:f>
              <c:strCache>
                <c:ptCount val="1"/>
                <c:pt idx="0">
                  <c:v>2021</c:v>
                </c:pt>
              </c:strCache>
            </c:strRef>
          </c:tx>
          <c:spPr>
            <a:solidFill>
              <a:schemeClr val="accent1">
                <a:lumMod val="60000"/>
                <a:alpha val="85000"/>
              </a:schemeClr>
            </a:solidFill>
            <a:ln w="9525" cap="flat" cmpd="sng" algn="ctr">
              <a:solidFill>
                <a:schemeClr val="lt1">
                  <a:alpha val="50000"/>
                </a:schemeClr>
              </a:solidFill>
              <a:round/>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fr-FR"/>
              </a:p>
            </c:txPr>
            <c:dLblPos val="in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dk1">
                          <a:lumMod val="50000"/>
                          <a:lumOff val="50000"/>
                        </a:schemeClr>
                      </a:solidFill>
                    </a:ln>
                    <a:effectLst/>
                  </c:spPr>
                </c15:leaderLines>
              </c:ext>
            </c:extLst>
          </c:dLbls>
          <c:cat>
            <c:strRef>
              <c:f>Dotation!$B$5:$B$8</c:f>
              <c:strCache>
                <c:ptCount val="4"/>
                <c:pt idx="0">
                  <c:v>Cat. 1</c:v>
                </c:pt>
                <c:pt idx="1">
                  <c:v>Cat. 2</c:v>
                </c:pt>
                <c:pt idx="2">
                  <c:v>Cat.3</c:v>
                </c:pt>
                <c:pt idx="3">
                  <c:v>Total </c:v>
                </c:pt>
              </c:strCache>
            </c:strRef>
          </c:cat>
          <c:val>
            <c:numRef>
              <c:f>Dotation!$I$5:$I$8</c:f>
              <c:numCache>
                <c:formatCode>0.00</c:formatCode>
                <c:ptCount val="4"/>
                <c:pt idx="0">
                  <c:v>1.6736644076822647</c:v>
                </c:pt>
                <c:pt idx="1">
                  <c:v>1.9394207093611857</c:v>
                </c:pt>
                <c:pt idx="2">
                  <c:v>1.4664628999748048</c:v>
                </c:pt>
                <c:pt idx="3">
                  <c:v>5.0795480170182552</c:v>
                </c:pt>
              </c:numCache>
            </c:numRef>
          </c:val>
        </c:ser>
        <c:dLbls>
          <c:dLblPos val="inEnd"/>
          <c:showLegendKey val="0"/>
          <c:showVal val="1"/>
          <c:showCatName val="0"/>
          <c:showSerName val="0"/>
          <c:showPercent val="0"/>
          <c:showBubbleSize val="0"/>
        </c:dLbls>
        <c:gapWidth val="65"/>
        <c:axId val="340833776"/>
        <c:axId val="340829856"/>
      </c:barChart>
      <c:catAx>
        <c:axId val="340833776"/>
        <c:scaling>
          <c:orientation val="minMax"/>
        </c:scaling>
        <c:delete val="0"/>
        <c:axPos val="b"/>
        <c:numFmt formatCode="General" sourceLinked="1"/>
        <c:majorTickMark val="none"/>
        <c:minorTickMark val="none"/>
        <c:tickLblPos val="nextTo"/>
        <c:spPr>
          <a:noFill/>
          <a:ln w="19050" cap="flat" cmpd="sng" algn="ctr">
            <a:solidFill>
              <a:schemeClr val="dk1">
                <a:lumMod val="75000"/>
                <a:lumOff val="25000"/>
              </a:schemeClr>
            </a:solidFill>
            <a:round/>
          </a:ln>
          <a:effectLst/>
        </c:spPr>
        <c:txPr>
          <a:bodyPr rot="-60000000" spcFirstLastPara="1" vertOverflow="ellipsis" vert="horz" wrap="square" anchor="ctr" anchorCtr="1"/>
          <a:lstStyle/>
          <a:p>
            <a:pPr>
              <a:defRPr sz="900" b="0" i="0" u="none" strike="noStrike" kern="1200" cap="all" baseline="0">
                <a:solidFill>
                  <a:schemeClr val="dk1">
                    <a:lumMod val="75000"/>
                    <a:lumOff val="25000"/>
                  </a:schemeClr>
                </a:solidFill>
                <a:latin typeface="+mn-lt"/>
                <a:ea typeface="+mn-ea"/>
                <a:cs typeface="+mn-cs"/>
              </a:defRPr>
            </a:pPr>
            <a:endParaRPr lang="fr-FR"/>
          </a:p>
        </c:txPr>
        <c:crossAx val="340829856"/>
        <c:crosses val="autoZero"/>
        <c:auto val="1"/>
        <c:lblAlgn val="ctr"/>
        <c:lblOffset val="100"/>
        <c:noMultiLvlLbl val="0"/>
      </c:catAx>
      <c:valAx>
        <c:axId val="340829856"/>
        <c:scaling>
          <c:orientation val="minMax"/>
        </c:scaling>
        <c:delete val="1"/>
        <c:axPos val="l"/>
        <c:majorGridlines>
          <c:spPr>
            <a:ln w="9525" cap="flat" cmpd="sng" algn="ctr">
              <a:gradFill>
                <a:gsLst>
                  <a:gs pos="100000">
                    <a:schemeClr val="dk1">
                      <a:lumMod val="95000"/>
                      <a:lumOff val="5000"/>
                      <a:alpha val="42000"/>
                    </a:schemeClr>
                  </a:gs>
                  <a:gs pos="0">
                    <a:schemeClr val="lt1">
                      <a:lumMod val="75000"/>
                      <a:alpha val="36000"/>
                    </a:schemeClr>
                  </a:gs>
                </a:gsLst>
                <a:lin ang="5400000" scaled="0"/>
              </a:gradFill>
              <a:round/>
            </a:ln>
            <a:effectLst/>
          </c:spPr>
        </c:majorGridlines>
        <c:numFmt formatCode="General" sourceLinked="1"/>
        <c:majorTickMark val="none"/>
        <c:minorTickMark val="none"/>
        <c:tickLblPos val="nextTo"/>
        <c:crossAx val="340833776"/>
        <c:crosses val="autoZero"/>
        <c:crossBetween val="between"/>
      </c:valAx>
      <c:spPr>
        <a:noFill/>
        <a:ln>
          <a:noFill/>
        </a:ln>
        <a:effectLst/>
      </c:spPr>
    </c:plotArea>
    <c:legend>
      <c:legendPos val="b"/>
      <c:layout/>
      <c:overlay val="0"/>
      <c:spPr>
        <a:solidFill>
          <a:schemeClr val="lt1">
            <a:lumMod val="95000"/>
            <a:alpha val="39000"/>
          </a:schemeClr>
        </a:solidFill>
        <a:ln>
          <a:noFill/>
        </a:ln>
        <a:effectLst/>
      </c:spPr>
      <c:txPr>
        <a:bodyPr rot="0" spcFirstLastPara="1" vertOverflow="ellipsis" vert="horz" wrap="square" anchor="ctr" anchorCtr="1"/>
        <a:lstStyle/>
        <a:p>
          <a:pPr>
            <a:defRPr sz="900" b="0" i="0" u="none" strike="noStrike" kern="1200" baseline="0">
              <a:solidFill>
                <a:schemeClr val="dk1">
                  <a:lumMod val="75000"/>
                  <a:lumOff val="25000"/>
                </a:schemeClr>
              </a:solidFill>
              <a:latin typeface="+mn-lt"/>
              <a:ea typeface="+mn-ea"/>
              <a:cs typeface="+mn-cs"/>
            </a:defRPr>
          </a:pPr>
          <a:endParaRPr lang="fr-FR"/>
        </a:p>
      </c:txPr>
    </c:legend>
    <c:plotVisOnly val="1"/>
    <c:dispBlanksAs val="gap"/>
    <c:showDLblsOverMax val="0"/>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fr-FR"/>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5">
  <cs:axisTitle>
    <cs:lnRef idx="0"/>
    <cs:fillRef idx="0"/>
    <cs:effectRef idx="0"/>
    <cs:fontRef idx="minor">
      <a:schemeClr val="dk1">
        <a:lumMod val="75000"/>
        <a:lumOff val="25000"/>
      </a:schemeClr>
    </cs:fontRef>
    <cs:defRPr sz="900"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900"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900" kern="1200"/>
  </cs:chartArea>
  <cs:dataLabel>
    <cs:lnRef idx="0"/>
    <cs:fillRef idx="0"/>
    <cs:effectRef idx="0"/>
    <cs:fontRef idx="minor">
      <a:schemeClr val="lt1"/>
    </cs:fontRef>
    <cs:defRPr sz="900" b="1" i="0" u="none" strike="noStrike" kern="1200" baseline="0"/>
  </cs:dataLabel>
  <cs:dataLabelCallout>
    <cs:lnRef idx="0"/>
    <cs:fillRef idx="0"/>
    <cs:effectRef idx="0"/>
    <cs:fontRef idx="minor">
      <a:schemeClr val="lt1"/>
    </cs:fontRef>
    <cs:spPr>
      <a:solidFill>
        <a:schemeClr val="dk1">
          <a:lumMod val="65000"/>
          <a:lumOff val="35000"/>
          <a:alpha val="75000"/>
        </a:schemeClr>
      </a:solidFill>
    </cs:spPr>
    <cs:defRPr sz="900"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
  <cs:dataPoint3D>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900"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900"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900"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18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900"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900" kern="1200"/>
  </cs:valueAxis>
  <cs:wall>
    <cs:lnRef idx="0"/>
    <cs:fillRef idx="0"/>
    <cs:effectRef idx="0"/>
    <cs:fontRef idx="minor">
      <a:schemeClr val="dk1"/>
    </cs:fontRef>
  </cs:wall>
</cs:chartStyle>
</file>

<file path=ppt/charts/style2.xml><?xml version="1.0" encoding="utf-8"?>
<cs:chartStyle xmlns:cs="http://schemas.microsoft.com/office/drawing/2012/chartStyle" xmlns:a="http://schemas.openxmlformats.org/drawingml/2006/main" id="205">
  <cs:axisTitle>
    <cs:lnRef idx="0"/>
    <cs:fillRef idx="0"/>
    <cs:effectRef idx="0"/>
    <cs:fontRef idx="minor">
      <a:schemeClr val="dk1">
        <a:lumMod val="75000"/>
        <a:lumOff val="25000"/>
      </a:schemeClr>
    </cs:fontRef>
    <cs:defRPr sz="900"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900"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900" kern="1200"/>
  </cs:chartArea>
  <cs:dataLabel>
    <cs:lnRef idx="0"/>
    <cs:fillRef idx="0"/>
    <cs:effectRef idx="0"/>
    <cs:fontRef idx="minor">
      <a:schemeClr val="lt1"/>
    </cs:fontRef>
    <cs:defRPr sz="900" b="1" i="0" u="none" strike="noStrike" kern="1200" baseline="0"/>
  </cs:dataLabel>
  <cs:dataLabelCallout>
    <cs:lnRef idx="0"/>
    <cs:fillRef idx="0"/>
    <cs:effectRef idx="0"/>
    <cs:fontRef idx="minor">
      <a:schemeClr val="lt1"/>
    </cs:fontRef>
    <cs:spPr>
      <a:solidFill>
        <a:schemeClr val="dk1">
          <a:lumMod val="65000"/>
          <a:lumOff val="35000"/>
          <a:alpha val="75000"/>
        </a:schemeClr>
      </a:solidFill>
    </cs:spPr>
    <cs:defRPr sz="900"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
  <cs:dataPoint3D>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900"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900"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900"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18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900"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900" kern="1200"/>
  </cs:valueAxis>
  <cs:wall>
    <cs:lnRef idx="0"/>
    <cs:fillRef idx="0"/>
    <cs:effectRef idx="0"/>
    <cs:fontRef idx="minor">
      <a:schemeClr val="dk1"/>
    </cs:fontRef>
  </cs:wall>
</cs:chartStyle>
</file>

<file path=ppt/charts/style3.xml><?xml version="1.0" encoding="utf-8"?>
<cs:chartStyle xmlns:cs="http://schemas.microsoft.com/office/drawing/2012/chartStyle" xmlns:a="http://schemas.openxmlformats.org/drawingml/2006/main" id="205">
  <cs:axisTitle>
    <cs:lnRef idx="0"/>
    <cs:fillRef idx="0"/>
    <cs:effectRef idx="0"/>
    <cs:fontRef idx="minor">
      <a:schemeClr val="dk1">
        <a:lumMod val="75000"/>
        <a:lumOff val="25000"/>
      </a:schemeClr>
    </cs:fontRef>
    <cs:defRPr sz="900"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900"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900" kern="1200"/>
  </cs:chartArea>
  <cs:dataLabel>
    <cs:lnRef idx="0"/>
    <cs:fillRef idx="0"/>
    <cs:effectRef idx="0"/>
    <cs:fontRef idx="minor">
      <a:schemeClr val="lt1"/>
    </cs:fontRef>
    <cs:defRPr sz="900" b="1" i="0" u="none" strike="noStrike" kern="1200" baseline="0"/>
  </cs:dataLabel>
  <cs:dataLabelCallout>
    <cs:lnRef idx="0"/>
    <cs:fillRef idx="0"/>
    <cs:effectRef idx="0"/>
    <cs:fontRef idx="minor">
      <a:schemeClr val="lt1"/>
    </cs:fontRef>
    <cs:spPr>
      <a:solidFill>
        <a:schemeClr val="dk1">
          <a:lumMod val="65000"/>
          <a:lumOff val="35000"/>
          <a:alpha val="75000"/>
        </a:schemeClr>
      </a:solidFill>
    </cs:spPr>
    <cs:defRPr sz="900"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
  <cs:dataPoint3D>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900"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900"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900"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18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900"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900" kern="1200"/>
  </cs:valueAxis>
  <cs:wall>
    <cs:lnRef idx="0"/>
    <cs:fillRef idx="0"/>
    <cs:effectRef idx="0"/>
    <cs:fontRef idx="minor">
      <a:schemeClr val="dk1"/>
    </cs:fontRef>
  </cs:wall>
</cs:chartStyle>
</file>

<file path=ppt/charts/style4.xml><?xml version="1.0" encoding="utf-8"?>
<cs:chartStyle xmlns:cs="http://schemas.microsoft.com/office/drawing/2012/chartStyle" xmlns:a="http://schemas.openxmlformats.org/drawingml/2006/main" id="205">
  <cs:axisTitle>
    <cs:lnRef idx="0"/>
    <cs:fillRef idx="0"/>
    <cs:effectRef idx="0"/>
    <cs:fontRef idx="minor">
      <a:schemeClr val="dk1">
        <a:lumMod val="75000"/>
        <a:lumOff val="25000"/>
      </a:schemeClr>
    </cs:fontRef>
    <cs:defRPr sz="900"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900"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900" kern="1200"/>
  </cs:chartArea>
  <cs:dataLabel>
    <cs:lnRef idx="0"/>
    <cs:fillRef idx="0"/>
    <cs:effectRef idx="0"/>
    <cs:fontRef idx="minor">
      <a:schemeClr val="lt1"/>
    </cs:fontRef>
    <cs:defRPr sz="900" b="1" i="0" u="none" strike="noStrike" kern="1200" baseline="0"/>
  </cs:dataLabel>
  <cs:dataLabelCallout>
    <cs:lnRef idx="0"/>
    <cs:fillRef idx="0"/>
    <cs:effectRef idx="0"/>
    <cs:fontRef idx="minor">
      <a:schemeClr val="lt1"/>
    </cs:fontRef>
    <cs:spPr>
      <a:solidFill>
        <a:schemeClr val="dk1">
          <a:lumMod val="65000"/>
          <a:lumOff val="35000"/>
          <a:alpha val="75000"/>
        </a:schemeClr>
      </a:solidFill>
    </cs:spPr>
    <cs:defRPr sz="900"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
  <cs:dataPoint3D>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900"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900"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900"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18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900"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900" kern="1200"/>
  </cs:valueAxis>
  <cs:wall>
    <cs:lnRef idx="0"/>
    <cs:fillRef idx="0"/>
    <cs:effectRef idx="0"/>
    <cs:fontRef idx="minor">
      <a:schemeClr val="dk1"/>
    </cs:fontRef>
  </cs:wall>
</cs:chartStyle>
</file>

<file path=ppt/charts/style5.xml><?xml version="1.0" encoding="utf-8"?>
<cs:chartStyle xmlns:cs="http://schemas.microsoft.com/office/drawing/2012/chartStyle" xmlns:a="http://schemas.openxmlformats.org/drawingml/2006/main" id="205">
  <cs:axisTitle>
    <cs:lnRef idx="0"/>
    <cs:fillRef idx="0"/>
    <cs:effectRef idx="0"/>
    <cs:fontRef idx="minor">
      <a:schemeClr val="dk1">
        <a:lumMod val="75000"/>
        <a:lumOff val="25000"/>
      </a:schemeClr>
    </cs:fontRef>
    <cs:defRPr sz="900"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900"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900" kern="1200"/>
  </cs:chartArea>
  <cs:dataLabel>
    <cs:lnRef idx="0"/>
    <cs:fillRef idx="0"/>
    <cs:effectRef idx="0"/>
    <cs:fontRef idx="minor">
      <a:schemeClr val="lt1"/>
    </cs:fontRef>
    <cs:defRPr sz="900" b="1" i="0" u="none" strike="noStrike" kern="1200" baseline="0"/>
  </cs:dataLabel>
  <cs:dataLabelCallout>
    <cs:lnRef idx="0"/>
    <cs:fillRef idx="0"/>
    <cs:effectRef idx="0"/>
    <cs:fontRef idx="minor">
      <a:schemeClr val="lt1"/>
    </cs:fontRef>
    <cs:spPr>
      <a:solidFill>
        <a:schemeClr val="dk1">
          <a:lumMod val="65000"/>
          <a:lumOff val="35000"/>
          <a:alpha val="75000"/>
        </a:schemeClr>
      </a:solidFill>
    </cs:spPr>
    <cs:defRPr sz="900"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
  <cs:dataPoint3D>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900"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900"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900"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18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900"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900" kern="1200"/>
  </cs:valueAxis>
  <cs:wall>
    <cs:lnRef idx="0"/>
    <cs:fillRef idx="0"/>
    <cs:effectRef idx="0"/>
    <cs:fontRef idx="minor">
      <a:schemeClr val="dk1"/>
    </cs:fontRef>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47035" cy="498374"/>
          </a:xfrm>
          <a:prstGeom prst="rect">
            <a:avLst/>
          </a:prstGeom>
        </p:spPr>
        <p:txBody>
          <a:bodyPr vert="horz" lIns="91440" tIns="45720" rIns="91440" bIns="45720" rtlCol="0"/>
          <a:lstStyle>
            <a:lvl1pPr algn="l">
              <a:defRPr sz="1200"/>
            </a:lvl1pPr>
          </a:lstStyle>
          <a:p>
            <a:endParaRPr lang="fr-CH"/>
          </a:p>
        </p:txBody>
      </p:sp>
      <p:sp>
        <p:nvSpPr>
          <p:cNvPr id="3" name="Espace réservé de la date 2"/>
          <p:cNvSpPr>
            <a:spLocks noGrp="1"/>
          </p:cNvSpPr>
          <p:nvPr>
            <p:ph type="dt" sz="quarter" idx="1"/>
          </p:nvPr>
        </p:nvSpPr>
        <p:spPr>
          <a:xfrm>
            <a:off x="3852241" y="0"/>
            <a:ext cx="2947035" cy="498374"/>
          </a:xfrm>
          <a:prstGeom prst="rect">
            <a:avLst/>
          </a:prstGeom>
        </p:spPr>
        <p:txBody>
          <a:bodyPr vert="horz" lIns="91440" tIns="45720" rIns="91440" bIns="45720" rtlCol="0"/>
          <a:lstStyle>
            <a:lvl1pPr algn="r">
              <a:defRPr sz="1200"/>
            </a:lvl1pPr>
          </a:lstStyle>
          <a:p>
            <a:fld id="{74ADD0AE-2912-4E51-B4CF-81A0CA2D7F79}" type="datetimeFigureOut">
              <a:rPr lang="fr-CH" smtClean="0"/>
              <a:t>27.10.2022</a:t>
            </a:fld>
            <a:endParaRPr lang="fr-CH"/>
          </a:p>
        </p:txBody>
      </p:sp>
      <p:sp>
        <p:nvSpPr>
          <p:cNvPr id="4" name="Espace réservé du pied de page 3"/>
          <p:cNvSpPr>
            <a:spLocks noGrp="1"/>
          </p:cNvSpPr>
          <p:nvPr>
            <p:ph type="ftr" sz="quarter" idx="2"/>
          </p:nvPr>
        </p:nvSpPr>
        <p:spPr>
          <a:xfrm>
            <a:off x="0" y="9434615"/>
            <a:ext cx="2947035" cy="498373"/>
          </a:xfrm>
          <a:prstGeom prst="rect">
            <a:avLst/>
          </a:prstGeom>
        </p:spPr>
        <p:txBody>
          <a:bodyPr vert="horz" lIns="91440" tIns="45720" rIns="91440" bIns="45720" rtlCol="0" anchor="b"/>
          <a:lstStyle>
            <a:lvl1pPr algn="l">
              <a:defRPr sz="1200"/>
            </a:lvl1pPr>
          </a:lstStyle>
          <a:p>
            <a:endParaRPr lang="fr-CH"/>
          </a:p>
        </p:txBody>
      </p:sp>
      <p:sp>
        <p:nvSpPr>
          <p:cNvPr id="5" name="Espace réservé du numéro de diapositive 4"/>
          <p:cNvSpPr>
            <a:spLocks noGrp="1"/>
          </p:cNvSpPr>
          <p:nvPr>
            <p:ph type="sldNum" sz="quarter" idx="3"/>
          </p:nvPr>
        </p:nvSpPr>
        <p:spPr>
          <a:xfrm>
            <a:off x="3852241" y="9434615"/>
            <a:ext cx="2947035" cy="498373"/>
          </a:xfrm>
          <a:prstGeom prst="rect">
            <a:avLst/>
          </a:prstGeom>
        </p:spPr>
        <p:txBody>
          <a:bodyPr vert="horz" lIns="91440" tIns="45720" rIns="91440" bIns="45720" rtlCol="0" anchor="b"/>
          <a:lstStyle>
            <a:lvl1pPr algn="r">
              <a:defRPr sz="1200"/>
            </a:lvl1pPr>
          </a:lstStyle>
          <a:p>
            <a:fld id="{A974DBD8-70B6-484B-9924-700627CABBC1}" type="slidenum">
              <a:rPr lang="fr-CH" smtClean="0"/>
              <a:t>‹N°›</a:t>
            </a:fld>
            <a:endParaRPr lang="fr-CH"/>
          </a:p>
        </p:txBody>
      </p:sp>
    </p:spTree>
    <p:extLst>
      <p:ext uri="{BB962C8B-B14F-4D97-AF65-F5344CB8AC3E}">
        <p14:creationId xmlns:p14="http://schemas.microsoft.com/office/powerpoint/2010/main" val="340126436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47035" cy="498374"/>
          </a:xfrm>
          <a:prstGeom prst="rect">
            <a:avLst/>
          </a:prstGeom>
        </p:spPr>
        <p:txBody>
          <a:bodyPr vert="horz" lIns="91440" tIns="45720" rIns="91440" bIns="45720" rtlCol="0"/>
          <a:lstStyle>
            <a:lvl1pPr algn="l">
              <a:defRPr sz="1200"/>
            </a:lvl1pPr>
          </a:lstStyle>
          <a:p>
            <a:endParaRPr lang="fr-CH"/>
          </a:p>
        </p:txBody>
      </p:sp>
      <p:sp>
        <p:nvSpPr>
          <p:cNvPr id="3" name="Espace réservé de la date 2"/>
          <p:cNvSpPr>
            <a:spLocks noGrp="1"/>
          </p:cNvSpPr>
          <p:nvPr>
            <p:ph type="dt" idx="1"/>
          </p:nvPr>
        </p:nvSpPr>
        <p:spPr>
          <a:xfrm>
            <a:off x="3852241" y="0"/>
            <a:ext cx="2947035" cy="498374"/>
          </a:xfrm>
          <a:prstGeom prst="rect">
            <a:avLst/>
          </a:prstGeom>
        </p:spPr>
        <p:txBody>
          <a:bodyPr vert="horz" lIns="91440" tIns="45720" rIns="91440" bIns="45720" rtlCol="0"/>
          <a:lstStyle>
            <a:lvl1pPr algn="r">
              <a:defRPr sz="1200"/>
            </a:lvl1pPr>
          </a:lstStyle>
          <a:p>
            <a:fld id="{7D1283AF-B053-4873-A4BF-B1118D75107D}" type="datetimeFigureOut">
              <a:rPr lang="fr-CH" smtClean="0"/>
              <a:pPr/>
              <a:t>27.10.2022</a:t>
            </a:fld>
            <a:endParaRPr lang="fr-CH"/>
          </a:p>
        </p:txBody>
      </p:sp>
      <p:sp>
        <p:nvSpPr>
          <p:cNvPr id="4" name="Espace réservé de l'image des diapositives 3"/>
          <p:cNvSpPr>
            <a:spLocks noGrp="1" noRot="1" noChangeAspect="1"/>
          </p:cNvSpPr>
          <p:nvPr>
            <p:ph type="sldImg" idx="2"/>
          </p:nvPr>
        </p:nvSpPr>
        <p:spPr>
          <a:xfrm>
            <a:off x="420688" y="1241425"/>
            <a:ext cx="5959475" cy="3352800"/>
          </a:xfrm>
          <a:prstGeom prst="rect">
            <a:avLst/>
          </a:prstGeom>
          <a:noFill/>
          <a:ln w="12700">
            <a:solidFill>
              <a:prstClr val="black"/>
            </a:solidFill>
          </a:ln>
        </p:spPr>
        <p:txBody>
          <a:bodyPr vert="horz" lIns="91440" tIns="45720" rIns="91440" bIns="45720" rtlCol="0" anchor="ctr"/>
          <a:lstStyle/>
          <a:p>
            <a:endParaRPr lang="fr-CH"/>
          </a:p>
        </p:txBody>
      </p:sp>
      <p:sp>
        <p:nvSpPr>
          <p:cNvPr id="5" name="Espace réservé des commentaires 4"/>
          <p:cNvSpPr>
            <a:spLocks noGrp="1"/>
          </p:cNvSpPr>
          <p:nvPr>
            <p:ph type="body" sz="quarter" idx="3"/>
          </p:nvPr>
        </p:nvSpPr>
        <p:spPr>
          <a:xfrm>
            <a:off x="680085" y="4780250"/>
            <a:ext cx="5440680" cy="3911114"/>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H"/>
          </a:p>
        </p:txBody>
      </p:sp>
      <p:sp>
        <p:nvSpPr>
          <p:cNvPr id="6" name="Espace réservé du pied de page 5"/>
          <p:cNvSpPr>
            <a:spLocks noGrp="1"/>
          </p:cNvSpPr>
          <p:nvPr>
            <p:ph type="ftr" sz="quarter" idx="4"/>
          </p:nvPr>
        </p:nvSpPr>
        <p:spPr>
          <a:xfrm>
            <a:off x="0" y="9434615"/>
            <a:ext cx="2947035" cy="498373"/>
          </a:xfrm>
          <a:prstGeom prst="rect">
            <a:avLst/>
          </a:prstGeom>
        </p:spPr>
        <p:txBody>
          <a:bodyPr vert="horz" lIns="91440" tIns="45720" rIns="91440" bIns="45720" rtlCol="0" anchor="b"/>
          <a:lstStyle>
            <a:lvl1pPr algn="l">
              <a:defRPr sz="1200"/>
            </a:lvl1pPr>
          </a:lstStyle>
          <a:p>
            <a:endParaRPr lang="fr-CH"/>
          </a:p>
        </p:txBody>
      </p:sp>
      <p:sp>
        <p:nvSpPr>
          <p:cNvPr id="7" name="Espace réservé du numéro de diapositive 6"/>
          <p:cNvSpPr>
            <a:spLocks noGrp="1"/>
          </p:cNvSpPr>
          <p:nvPr>
            <p:ph type="sldNum" sz="quarter" idx="5"/>
          </p:nvPr>
        </p:nvSpPr>
        <p:spPr>
          <a:xfrm>
            <a:off x="3852241" y="9434615"/>
            <a:ext cx="2947035" cy="498373"/>
          </a:xfrm>
          <a:prstGeom prst="rect">
            <a:avLst/>
          </a:prstGeom>
        </p:spPr>
        <p:txBody>
          <a:bodyPr vert="horz" lIns="91440" tIns="45720" rIns="91440" bIns="45720" rtlCol="0" anchor="b"/>
          <a:lstStyle>
            <a:lvl1pPr algn="r">
              <a:defRPr sz="1200"/>
            </a:lvl1pPr>
          </a:lstStyle>
          <a:p>
            <a:fld id="{8CA81596-2C39-4520-BA1D-BC0A9A53CBC3}" type="slidenum">
              <a:rPr lang="fr-CH" smtClean="0"/>
              <a:pPr/>
              <a:t>‹N°›</a:t>
            </a:fld>
            <a:endParaRPr lang="fr-CH"/>
          </a:p>
        </p:txBody>
      </p:sp>
    </p:spTree>
    <p:extLst>
      <p:ext uri="{BB962C8B-B14F-4D97-AF65-F5344CB8AC3E}">
        <p14:creationId xmlns:p14="http://schemas.microsoft.com/office/powerpoint/2010/main" val="6692166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CH" dirty="0"/>
          </a:p>
        </p:txBody>
      </p:sp>
      <p:sp>
        <p:nvSpPr>
          <p:cNvPr id="4" name="Espace réservé du numéro de diapositive 3"/>
          <p:cNvSpPr>
            <a:spLocks noGrp="1"/>
          </p:cNvSpPr>
          <p:nvPr>
            <p:ph type="sldNum" sz="quarter" idx="10"/>
          </p:nvPr>
        </p:nvSpPr>
        <p:spPr/>
        <p:txBody>
          <a:bodyPr/>
          <a:lstStyle/>
          <a:p>
            <a:fld id="{8CA81596-2C39-4520-BA1D-BC0A9A53CBC3}" type="slidenum">
              <a:rPr lang="fr-CH" smtClean="0"/>
              <a:pPr/>
              <a:t>1</a:t>
            </a:fld>
            <a:endParaRPr lang="fr-CH"/>
          </a:p>
        </p:txBody>
      </p:sp>
    </p:spTree>
    <p:extLst>
      <p:ext uri="{BB962C8B-B14F-4D97-AF65-F5344CB8AC3E}">
        <p14:creationId xmlns:p14="http://schemas.microsoft.com/office/powerpoint/2010/main" val="31036242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CH" dirty="0"/>
          </a:p>
        </p:txBody>
      </p:sp>
      <p:sp>
        <p:nvSpPr>
          <p:cNvPr id="4" name="Espace réservé du numéro de diapositive 3"/>
          <p:cNvSpPr>
            <a:spLocks noGrp="1"/>
          </p:cNvSpPr>
          <p:nvPr>
            <p:ph type="sldNum" sz="quarter" idx="10"/>
          </p:nvPr>
        </p:nvSpPr>
        <p:spPr/>
        <p:txBody>
          <a:bodyPr/>
          <a:lstStyle/>
          <a:p>
            <a:fld id="{8CA81596-2C39-4520-BA1D-BC0A9A53CBC3}" type="slidenum">
              <a:rPr lang="fr-CH" smtClean="0"/>
              <a:pPr/>
              <a:t>15</a:t>
            </a:fld>
            <a:endParaRPr lang="fr-CH"/>
          </a:p>
        </p:txBody>
      </p:sp>
    </p:spTree>
    <p:extLst>
      <p:ext uri="{BB962C8B-B14F-4D97-AF65-F5344CB8AC3E}">
        <p14:creationId xmlns:p14="http://schemas.microsoft.com/office/powerpoint/2010/main" val="2572200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CH" dirty="0" smtClean="0">
              <a:latin typeface="Arial" panose="020B0604020202020204" pitchFamily="34" charset="0"/>
              <a:cs typeface="Arial" panose="020B0604020202020204" pitchFamily="34" charset="0"/>
            </a:endParaRPr>
          </a:p>
          <a:p>
            <a:r>
              <a:rPr lang="fr-CH" sz="900" dirty="0" smtClean="0">
                <a:solidFill>
                  <a:schemeClr val="accent2"/>
                </a:solidFill>
                <a:latin typeface="Arial" panose="020B0604020202020204" pitchFamily="34" charset="0"/>
                <a:cs typeface="Arial" panose="020B0604020202020204" pitchFamily="34" charset="0"/>
              </a:rPr>
              <a:t>Prendre le temps </a:t>
            </a:r>
            <a:r>
              <a:rPr lang="fr-CH" sz="900" dirty="0" smtClean="0">
                <a:latin typeface="Arial" panose="020B0604020202020204" pitchFamily="34" charset="0"/>
                <a:cs typeface="Arial" panose="020B0604020202020204" pitchFamily="34" charset="0"/>
              </a:rPr>
              <a:t>=&gt; Identifier le SCPD, trouver les facteurs favorisants (troubles somatiques, 	médication, soucis de l’hôte, attitude de l’entourage, contention,…), quand? Avec qui? 	Gravité?</a:t>
            </a:r>
          </a:p>
          <a:p>
            <a:r>
              <a:rPr lang="fr-CH" sz="900" dirty="0" smtClean="0">
                <a:latin typeface="Arial" panose="020B0604020202020204" pitchFamily="34" charset="0"/>
                <a:cs typeface="Arial" panose="020B0604020202020204" pitchFamily="34" charset="0"/>
              </a:rPr>
              <a:t>	Outils d’évaluation (inventaire d’agitation Cohen-Mansfield, échelle de </a:t>
            </a:r>
            <a:r>
              <a:rPr lang="fr-CH" sz="900" dirty="0" err="1" smtClean="0">
                <a:latin typeface="Arial" panose="020B0604020202020204" pitchFamily="34" charset="0"/>
                <a:cs typeface="Arial" panose="020B0604020202020204" pitchFamily="34" charset="0"/>
              </a:rPr>
              <a:t>Cornell</a:t>
            </a:r>
            <a:r>
              <a:rPr lang="fr-CH" sz="900" dirty="0" smtClean="0">
                <a:latin typeface="Arial" panose="020B0604020202020204" pitchFamily="34" charset="0"/>
                <a:cs typeface="Arial" panose="020B0604020202020204" pitchFamily="34" charset="0"/>
              </a:rPr>
              <a:t>,…)</a:t>
            </a:r>
          </a:p>
          <a:p>
            <a:r>
              <a:rPr lang="fr-CH" sz="900" dirty="0" smtClean="0">
                <a:latin typeface="Arial" panose="020B0604020202020204" pitchFamily="34" charset="0"/>
                <a:cs typeface="Arial" panose="020B0604020202020204" pitchFamily="34" charset="0"/>
              </a:rPr>
              <a:t>	=&gt; Privilégier l’intervention à la médication! Actions qui ont un sens pour la personne, 	Approches (Montessori adapté, Validation, humaniste, réminiscence, …)</a:t>
            </a:r>
          </a:p>
          <a:p>
            <a:r>
              <a:rPr lang="fr-CH" sz="900" dirty="0" smtClean="0">
                <a:latin typeface="Arial" panose="020B0604020202020204" pitchFamily="34" charset="0"/>
                <a:cs typeface="Arial" panose="020B0604020202020204" pitchFamily="34" charset="0"/>
              </a:rPr>
              <a:t>	</a:t>
            </a:r>
          </a:p>
          <a:p>
            <a:endParaRPr lang="fr-CH" dirty="0" smtClean="0">
              <a:latin typeface="Arial" panose="020B0604020202020204" pitchFamily="34" charset="0"/>
              <a:cs typeface="Arial" panose="020B0604020202020204" pitchFamily="34" charset="0"/>
            </a:endParaRPr>
          </a:p>
          <a:p>
            <a:endParaRPr lang="fr-CH" dirty="0" smtClean="0">
              <a:latin typeface="Arial" panose="020B0604020202020204" pitchFamily="34" charset="0"/>
              <a:cs typeface="Arial" panose="020B0604020202020204" pitchFamily="34" charset="0"/>
            </a:endParaRPr>
          </a:p>
          <a:p>
            <a:endParaRPr lang="fr-CH" dirty="0"/>
          </a:p>
        </p:txBody>
      </p:sp>
      <p:sp>
        <p:nvSpPr>
          <p:cNvPr id="4" name="Espace réservé du numéro de diapositive 3"/>
          <p:cNvSpPr>
            <a:spLocks noGrp="1"/>
          </p:cNvSpPr>
          <p:nvPr>
            <p:ph type="sldNum" sz="quarter" idx="10"/>
          </p:nvPr>
        </p:nvSpPr>
        <p:spPr/>
        <p:txBody>
          <a:bodyPr/>
          <a:lstStyle/>
          <a:p>
            <a:fld id="{8CA81596-2C39-4520-BA1D-BC0A9A53CBC3}" type="slidenum">
              <a:rPr lang="fr-CH" smtClean="0"/>
              <a:pPr/>
              <a:t>16</a:t>
            </a:fld>
            <a:endParaRPr lang="fr-CH"/>
          </a:p>
        </p:txBody>
      </p:sp>
    </p:spTree>
    <p:extLst>
      <p:ext uri="{BB962C8B-B14F-4D97-AF65-F5344CB8AC3E}">
        <p14:creationId xmlns:p14="http://schemas.microsoft.com/office/powerpoint/2010/main" val="12231135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CH"/>
          </a:p>
        </p:txBody>
      </p:sp>
      <p:sp>
        <p:nvSpPr>
          <p:cNvPr id="4" name="Espace réservé du numéro de diapositive 3"/>
          <p:cNvSpPr>
            <a:spLocks noGrp="1"/>
          </p:cNvSpPr>
          <p:nvPr>
            <p:ph type="sldNum" sz="quarter" idx="10"/>
          </p:nvPr>
        </p:nvSpPr>
        <p:spPr/>
        <p:txBody>
          <a:bodyPr/>
          <a:lstStyle/>
          <a:p>
            <a:fld id="{8CA81596-2C39-4520-BA1D-BC0A9A53CBC3}" type="slidenum">
              <a:rPr lang="fr-CH" smtClean="0"/>
              <a:pPr/>
              <a:t>19</a:t>
            </a:fld>
            <a:endParaRPr lang="fr-CH"/>
          </a:p>
        </p:txBody>
      </p:sp>
    </p:spTree>
    <p:extLst>
      <p:ext uri="{BB962C8B-B14F-4D97-AF65-F5344CB8AC3E}">
        <p14:creationId xmlns:p14="http://schemas.microsoft.com/office/powerpoint/2010/main" val="33450314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bg>
      <p:bgRef idx="1001">
        <a:schemeClr val="bg2"/>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1261872" y="758952"/>
            <a:ext cx="9418320" cy="4041648"/>
          </a:xfrm>
        </p:spPr>
        <p:txBody>
          <a:bodyPr anchor="b">
            <a:normAutofit/>
          </a:bodyPr>
          <a:lstStyle>
            <a:lvl1pPr algn="l">
              <a:lnSpc>
                <a:spcPct val="85000"/>
              </a:lnSpc>
              <a:defRPr sz="7200" baseline="0">
                <a:solidFill>
                  <a:schemeClr val="tx1"/>
                </a:solidFill>
              </a:defRPr>
            </a:lvl1pPr>
          </a:lstStyle>
          <a:p>
            <a:r>
              <a:rPr lang="fr-FR" smtClean="0"/>
              <a:t>Modifiez le style du titre</a:t>
            </a:r>
            <a:endParaRPr lang="en-US" dirty="0"/>
          </a:p>
        </p:txBody>
      </p:sp>
      <p:sp>
        <p:nvSpPr>
          <p:cNvPr id="3" name="Subtitle 2"/>
          <p:cNvSpPr>
            <a:spLocks noGrp="1"/>
          </p:cNvSpPr>
          <p:nvPr>
            <p:ph type="subTitle" idx="1"/>
          </p:nvPr>
        </p:nvSpPr>
        <p:spPr>
          <a:xfrm>
            <a:off x="1261872" y="4800600"/>
            <a:ext cx="9418320" cy="1691640"/>
          </a:xfrm>
        </p:spPr>
        <p:txBody>
          <a:bodyPr>
            <a:normAutofit/>
          </a:bodyPr>
          <a:lstStyle>
            <a:lvl1pPr marL="0" indent="0" algn="l">
              <a:buNone/>
              <a:defRPr sz="2200" spc="30" baseline="0">
                <a:solidFill>
                  <a:schemeClr val="tx1">
                    <a:lumMod val="75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fr-FR" smtClean="0"/>
              <a:t>Modifiez le style des sous-titres du masque</a:t>
            </a:r>
            <a:endParaRPr lang="en-US" dirty="0"/>
          </a:p>
        </p:txBody>
      </p:sp>
      <p:sp>
        <p:nvSpPr>
          <p:cNvPr id="7" name="Rectangle 6"/>
          <p:cNvSpPr/>
          <p:nvPr/>
        </p:nvSpPr>
        <p:spPr>
          <a:xfrm>
            <a:off x="0" y="0"/>
            <a:ext cx="457200" cy="6858000"/>
          </a:xfrm>
          <a:prstGeom prst="rect">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Date Placeholder 7"/>
          <p:cNvSpPr>
            <a:spLocks noGrp="1"/>
          </p:cNvSpPr>
          <p:nvPr>
            <p:ph type="dt" sz="half" idx="10"/>
          </p:nvPr>
        </p:nvSpPr>
        <p:spPr/>
        <p:txBody>
          <a:bodyPr/>
          <a:lstStyle/>
          <a:p>
            <a:fld id="{1ED15B4E-F3CF-48F7-8511-284A19185277}" type="datetime1">
              <a:rPr lang="en-US" smtClean="0"/>
              <a:pPr/>
              <a:t>10/27/2022</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‹N°›</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7C59697-4B80-4789-971E-71430F578196}" type="datetime1">
              <a:rPr lang="en-US" smtClean="0"/>
              <a:pPr/>
              <a:t>10/27/2022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‹N°›</a:t>
            </a:fld>
            <a:endParaRPr lang="en-US" dirty="0"/>
          </a:p>
        </p:txBody>
      </p:sp>
      <p:sp>
        <p:nvSpPr>
          <p:cNvPr id="8" name="Rectangle 7"/>
          <p:cNvSpPr/>
          <p:nvPr/>
        </p:nvSpPr>
        <p:spPr>
          <a:xfrm>
            <a:off x="0" y="0"/>
            <a:ext cx="457200" cy="6858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1261872" y="758952"/>
            <a:ext cx="9418320" cy="4041648"/>
          </a:xfrm>
        </p:spPr>
        <p:txBody>
          <a:bodyPr anchor="b">
            <a:normAutofit/>
          </a:bodyPr>
          <a:lstStyle>
            <a:lvl1pPr>
              <a:lnSpc>
                <a:spcPct val="85000"/>
              </a:lnSpc>
              <a:defRPr sz="7200" b="1"/>
            </a:lvl1pPr>
          </a:lstStyle>
          <a:p>
            <a:r>
              <a:rPr lang="fr-FR" smtClean="0"/>
              <a:t>Modifiez le style du titre</a:t>
            </a:r>
            <a:endParaRPr lang="en-US" dirty="0"/>
          </a:p>
        </p:txBody>
      </p:sp>
      <p:sp>
        <p:nvSpPr>
          <p:cNvPr id="3" name="Text Placeholder 2"/>
          <p:cNvSpPr>
            <a:spLocks noGrp="1"/>
          </p:cNvSpPr>
          <p:nvPr>
            <p:ph type="body" idx="1"/>
          </p:nvPr>
        </p:nvSpPr>
        <p:spPr>
          <a:xfrm>
            <a:off x="1261872" y="4800600"/>
            <a:ext cx="9418320" cy="1691640"/>
          </a:xfrm>
        </p:spPr>
        <p:txBody>
          <a:bodyPr anchor="t">
            <a:normAutofit/>
          </a:bodyPr>
          <a:lstStyle>
            <a:lvl1pPr marL="0" indent="0">
              <a:buNone/>
              <a:defRPr sz="2200" spc="30" baseline="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87AC267A-DEAE-4EB3-8319-1E5208D970F6}" type="datetime1">
              <a:rPr lang="en-US" smtClean="0"/>
              <a:pPr/>
              <a:t>10/27/2022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‹N°›</a:t>
            </a:fld>
            <a:endParaRPr lang="en-US" dirty="0"/>
          </a:p>
        </p:txBody>
      </p:sp>
      <p:sp>
        <p:nvSpPr>
          <p:cNvPr id="8" name="Rectangle 7"/>
          <p:cNvSpPr/>
          <p:nvPr/>
        </p:nvSpPr>
        <p:spPr>
          <a:xfrm>
            <a:off x="0" y="0"/>
            <a:ext cx="457200" cy="6858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1261872" y="1828800"/>
            <a:ext cx="4480560" cy="4351337"/>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26480" y="1828800"/>
            <a:ext cx="4480560" cy="4351337"/>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494BA0C7-020B-4848-A9A7-83F6023B57DC}" type="datetime1">
              <a:rPr lang="en-US" smtClean="0"/>
              <a:pPr/>
              <a:t>10/27/2022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pPr/>
              <a:t>‹N°›</a:t>
            </a:fld>
            <a:endParaRPr lang="en-US" dirty="0"/>
          </a:p>
        </p:txBody>
      </p:sp>
      <p:sp>
        <p:nvSpPr>
          <p:cNvPr id="8" name="Rectangle 7"/>
          <p:cNvSpPr/>
          <p:nvPr/>
        </p:nvSpPr>
        <p:spPr>
          <a:xfrm>
            <a:off x="0" y="0"/>
            <a:ext cx="457200" cy="6858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fr-FR" smtClean="0"/>
              <a:t>Modifiez le style du titre</a:t>
            </a:r>
            <a:endParaRPr lang="en-US" dirty="0"/>
          </a:p>
        </p:txBody>
      </p:sp>
      <p:sp>
        <p:nvSpPr>
          <p:cNvPr id="3" name="Text Placeholder 2"/>
          <p:cNvSpPr>
            <a:spLocks noGrp="1"/>
          </p:cNvSpPr>
          <p:nvPr>
            <p:ph type="body" idx="1"/>
          </p:nvPr>
        </p:nvSpPr>
        <p:spPr>
          <a:xfrm>
            <a:off x="1261872" y="1713655"/>
            <a:ext cx="4480560" cy="731520"/>
          </a:xfrm>
        </p:spPr>
        <p:txBody>
          <a:bodyPr anchor="b">
            <a:normAutofit/>
          </a:bodyPr>
          <a:lstStyle>
            <a:lvl1pPr marL="0" indent="0">
              <a:spcBef>
                <a:spcPts val="0"/>
              </a:spcBef>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1261872" y="2507550"/>
            <a:ext cx="4480560" cy="366465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26480" y="1713655"/>
            <a:ext cx="4480560" cy="731520"/>
          </a:xfrm>
        </p:spPr>
        <p:txBody>
          <a:bodyPr anchor="b">
            <a:normAutofit/>
          </a:bodyPr>
          <a:lstStyle>
            <a:lvl1pPr marL="0" indent="0">
              <a:lnSpc>
                <a:spcPct val="95000"/>
              </a:lnSpc>
              <a:spcBef>
                <a:spcPts val="0"/>
              </a:spcBef>
              <a:buNone/>
              <a:defRPr lang="en-US" sz="2000" b="0" kern="1200" dirty="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2000"/>
              </a:spcBef>
              <a:buFontTx/>
              <a:buNone/>
            </a:pPr>
            <a:r>
              <a:rPr lang="fr-FR" smtClean="0"/>
              <a:t>Modifiez les styles du texte du masque</a:t>
            </a:r>
          </a:p>
        </p:txBody>
      </p:sp>
      <p:sp>
        <p:nvSpPr>
          <p:cNvPr id="6" name="Content Placeholder 5"/>
          <p:cNvSpPr>
            <a:spLocks noGrp="1"/>
          </p:cNvSpPr>
          <p:nvPr>
            <p:ph sz="quarter" idx="4"/>
          </p:nvPr>
        </p:nvSpPr>
        <p:spPr>
          <a:xfrm>
            <a:off x="6126480" y="2507550"/>
            <a:ext cx="4480560" cy="366465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78EC7466-B562-4C24-8895-24B4E2B559D0}" type="datetime1">
              <a:rPr lang="en-US" smtClean="0"/>
              <a:pPr/>
              <a:t>10/27/2022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‹N°›</a:t>
            </a:fld>
            <a:endParaRPr lang="en-US" dirty="0"/>
          </a:p>
        </p:txBody>
      </p:sp>
      <p:sp>
        <p:nvSpPr>
          <p:cNvPr id="11" name="Rectangle 10"/>
          <p:cNvSpPr/>
          <p:nvPr/>
        </p:nvSpPr>
        <p:spPr>
          <a:xfrm>
            <a:off x="0" y="0"/>
            <a:ext cx="457200" cy="6858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F6E0BF5B-6078-4D22-A424-3B21B6EF92DA}" type="datetime1">
              <a:rPr lang="en-US" smtClean="0"/>
              <a:pPr/>
              <a:t>10/27/2022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pPr/>
              <a:t>‹N°›</a:t>
            </a:fld>
            <a:endParaRPr lang="en-US" dirty="0"/>
          </a:p>
        </p:txBody>
      </p:sp>
      <p:sp>
        <p:nvSpPr>
          <p:cNvPr id="7" name="Rectangle 6"/>
          <p:cNvSpPr/>
          <p:nvPr/>
        </p:nvSpPr>
        <p:spPr>
          <a:xfrm>
            <a:off x="0" y="0"/>
            <a:ext cx="457200" cy="6858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C142796-F857-4825-87D0-3BA5C01A967D}" type="datetime1">
              <a:rPr lang="en-US" smtClean="0"/>
              <a:pPr/>
              <a:t>10/27/2022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dirty="0"/>
              <a:pPr/>
              <a:t>‹N°›</a:t>
            </a:fld>
            <a:endParaRPr lang="en-US" dirty="0"/>
          </a:p>
        </p:txBody>
      </p:sp>
      <p:sp>
        <p:nvSpPr>
          <p:cNvPr id="5" name="Rectangle 4"/>
          <p:cNvSpPr/>
          <p:nvPr/>
        </p:nvSpPr>
        <p:spPr>
          <a:xfrm>
            <a:off x="0" y="0"/>
            <a:ext cx="457200" cy="6858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0"/>
            <a:ext cx="3200400" cy="1600197"/>
          </a:xfrm>
        </p:spPr>
        <p:txBody>
          <a:bodyPr anchor="b">
            <a:normAutofit/>
          </a:bodyPr>
          <a:lstStyle>
            <a:lvl1pPr>
              <a:defRPr sz="2800" b="1" baseline="0"/>
            </a:lvl1pPr>
          </a:lstStyle>
          <a:p>
            <a:r>
              <a:rPr lang="fr-FR" smtClean="0"/>
              <a:t>Modifiez le style du titre</a:t>
            </a:r>
            <a:endParaRPr lang="en-US" dirty="0"/>
          </a:p>
        </p:txBody>
      </p:sp>
      <p:sp>
        <p:nvSpPr>
          <p:cNvPr id="3" name="Content Placeholder 2"/>
          <p:cNvSpPr>
            <a:spLocks noGrp="1"/>
          </p:cNvSpPr>
          <p:nvPr>
            <p:ph idx="1"/>
          </p:nvPr>
        </p:nvSpPr>
        <p:spPr>
          <a:xfrm>
            <a:off x="4504267" y="685800"/>
            <a:ext cx="6079066" cy="548640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41248" y="2099734"/>
            <a:ext cx="3200400" cy="3810001"/>
          </a:xfrm>
        </p:spPr>
        <p:txBody>
          <a:bodyPr>
            <a:normAutofit/>
          </a:bodyPr>
          <a:lstStyle>
            <a:lvl1pPr marL="0" indent="0">
              <a:lnSpc>
                <a:spcPct val="114000"/>
              </a:lnSpc>
              <a:spcBef>
                <a:spcPts val="800"/>
              </a:spcBef>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73B38D98-CEA8-4FF3-B090-63240811887B}" type="datetime1">
              <a:rPr lang="en-US" smtClean="0"/>
              <a:pPr/>
              <a:t>10/27/2022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pPr/>
              <a:t>‹N°›</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8" name="Rectangle 7"/>
          <p:cNvSpPr/>
          <p:nvPr/>
        </p:nvSpPr>
        <p:spPr>
          <a:xfrm>
            <a:off x="0" y="5105400"/>
            <a:ext cx="11292840" cy="17526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14400" y="5257800"/>
            <a:ext cx="9982200" cy="914400"/>
          </a:xfrm>
        </p:spPr>
        <p:txBody>
          <a:bodyPr anchor="b">
            <a:normAutofit/>
          </a:bodyPr>
          <a:lstStyle>
            <a:lvl1pPr>
              <a:defRPr sz="2800" b="1">
                <a:solidFill>
                  <a:schemeClr val="bg1"/>
                </a:solidFill>
              </a:defRPr>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0" y="0"/>
            <a:ext cx="11292840" cy="512892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914400" y="6108589"/>
            <a:ext cx="9982200" cy="597011"/>
          </a:xfrm>
        </p:spPr>
        <p:txBody>
          <a:bodyPr>
            <a:normAutofit/>
          </a:bodyPr>
          <a:lstStyle>
            <a:lvl1pPr marL="0" indent="0">
              <a:lnSpc>
                <a:spcPct val="100000"/>
              </a:lnSpc>
              <a:spcBef>
                <a:spcPts val="800"/>
              </a:spcBef>
              <a:buNone/>
              <a:defRPr sz="1400" baseline="0">
                <a:solidFill>
                  <a:schemeClr val="bg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EE83D8F-CAD6-49BC-B33A-07D860C8BFDC}" type="datetime1">
              <a:rPr lang="en-US" smtClean="0"/>
              <a:pPr/>
              <a:t>10/27/2022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pPr/>
              <a:t>‹N°›</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89F4E2F6-A644-4849-81CA-6F747E28C74D}" type="datetime1">
              <a:rPr lang="en-US" smtClean="0"/>
              <a:pPr/>
              <a:t>10/27/2022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‹N°›</a:t>
            </a:fld>
            <a:endParaRPr lang="en-US" dirty="0"/>
          </a:p>
        </p:txBody>
      </p:sp>
      <p:sp>
        <p:nvSpPr>
          <p:cNvPr id="7" name="Rectangle 6"/>
          <p:cNvSpPr/>
          <p:nvPr/>
        </p:nvSpPr>
        <p:spPr>
          <a:xfrm>
            <a:off x="0" y="0"/>
            <a:ext cx="457200" cy="6858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48700" y="381000"/>
            <a:ext cx="2476500" cy="5897562"/>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762000" y="381000"/>
            <a:ext cx="7734300" cy="5897562"/>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775FBB09-BAA1-4466-8F4F-F54EAFC81BDE}" type="datetime1">
              <a:rPr lang="en-US" smtClean="0"/>
              <a:pPr/>
              <a:t>10/27/2022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‹N°›</a:t>
            </a:fld>
            <a:endParaRPr lang="en-US" dirty="0"/>
          </a:p>
        </p:txBody>
      </p:sp>
      <p:sp>
        <p:nvSpPr>
          <p:cNvPr id="7" name="Rectangle 6"/>
          <p:cNvSpPr/>
          <p:nvPr/>
        </p:nvSpPr>
        <p:spPr>
          <a:xfrm>
            <a:off x="0" y="0"/>
            <a:ext cx="457200" cy="6858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1292840" y="0"/>
            <a:ext cx="9144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261872" y="294198"/>
            <a:ext cx="9692640" cy="1397124"/>
          </a:xfrm>
          <a:prstGeom prst="rect">
            <a:avLst/>
          </a:prstGeom>
        </p:spPr>
        <p:txBody>
          <a:bodyPr vert="horz" lIns="91440" tIns="27432" rIns="91440" bIns="45720" rtlCol="0" anchor="b">
            <a:normAutofit/>
          </a:bodyPr>
          <a:lstStyle/>
          <a:p>
            <a:r>
              <a:rPr lang="fr-FR" smtClean="0"/>
              <a:t>Modifiez le style du titre</a:t>
            </a:r>
            <a:endParaRPr lang="en-US" dirty="0"/>
          </a:p>
        </p:txBody>
      </p:sp>
      <p:sp>
        <p:nvSpPr>
          <p:cNvPr id="3" name="Text Placeholder 2"/>
          <p:cNvSpPr>
            <a:spLocks noGrp="1"/>
          </p:cNvSpPr>
          <p:nvPr>
            <p:ph type="body" idx="1"/>
          </p:nvPr>
        </p:nvSpPr>
        <p:spPr>
          <a:xfrm>
            <a:off x="1261872" y="1828800"/>
            <a:ext cx="8595360" cy="4351337"/>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rot="16200000">
            <a:off x="10797542" y="998537"/>
            <a:ext cx="1904999" cy="365125"/>
          </a:xfrm>
          <a:prstGeom prst="rect">
            <a:avLst/>
          </a:prstGeom>
        </p:spPr>
        <p:txBody>
          <a:bodyPr vert="horz" lIns="91440" tIns="45720" rIns="91440" bIns="45720" rtlCol="0" anchor="ctr"/>
          <a:lstStyle>
            <a:lvl1pPr algn="r">
              <a:defRPr sz="1050" b="0">
                <a:solidFill>
                  <a:schemeClr val="accent1">
                    <a:lumMod val="40000"/>
                    <a:lumOff val="60000"/>
                  </a:schemeClr>
                </a:solidFill>
              </a:defRPr>
            </a:lvl1pPr>
          </a:lstStyle>
          <a:p>
            <a:fld id="{92EB4178-D377-48BC-99C8-0FB4F7EE3F1F}" type="datetime1">
              <a:rPr lang="en-US" smtClean="0"/>
              <a:pPr/>
              <a:t>10/27/2022</a:t>
            </a:fld>
            <a:endParaRPr lang="en-US" dirty="0"/>
          </a:p>
        </p:txBody>
      </p:sp>
      <p:sp>
        <p:nvSpPr>
          <p:cNvPr id="5" name="Footer Placeholder 4"/>
          <p:cNvSpPr>
            <a:spLocks noGrp="1"/>
          </p:cNvSpPr>
          <p:nvPr>
            <p:ph type="ftr" sz="quarter" idx="3"/>
          </p:nvPr>
        </p:nvSpPr>
        <p:spPr>
          <a:xfrm rot="16200000">
            <a:off x="9959341" y="4046537"/>
            <a:ext cx="3581400" cy="365125"/>
          </a:xfrm>
          <a:prstGeom prst="rect">
            <a:avLst/>
          </a:prstGeom>
        </p:spPr>
        <p:txBody>
          <a:bodyPr vert="horz" lIns="91440" tIns="45720" rIns="91440" bIns="45720" rtlCol="0" anchor="ctr"/>
          <a:lstStyle>
            <a:lvl1pPr algn="l">
              <a:defRPr sz="1050">
                <a:solidFill>
                  <a:schemeClr val="accent1">
                    <a:lumMod val="40000"/>
                    <a:lumOff val="60000"/>
                  </a:schemeClr>
                </a:solidFill>
              </a:defRPr>
            </a:lvl1pPr>
          </a:lstStyle>
          <a:p>
            <a:endParaRPr lang="en-US" dirty="0"/>
          </a:p>
        </p:txBody>
      </p:sp>
      <p:sp>
        <p:nvSpPr>
          <p:cNvPr id="6" name="Slide Number Placeholder 5"/>
          <p:cNvSpPr>
            <a:spLocks noGrp="1"/>
          </p:cNvSpPr>
          <p:nvPr>
            <p:ph type="sldNum" sz="quarter" idx="4"/>
          </p:nvPr>
        </p:nvSpPr>
        <p:spPr>
          <a:xfrm>
            <a:off x="11292840" y="6172200"/>
            <a:ext cx="914400" cy="593725"/>
          </a:xfrm>
          <a:prstGeom prst="rect">
            <a:avLst/>
          </a:prstGeom>
        </p:spPr>
        <p:txBody>
          <a:bodyPr vert="horz" lIns="45720" tIns="45720" rIns="45720" bIns="45720" rtlCol="0" anchor="ctr">
            <a:normAutofit/>
          </a:bodyPr>
          <a:lstStyle>
            <a:lvl1pPr algn="ctr">
              <a:defRPr sz="3600">
                <a:solidFill>
                  <a:schemeClr val="accent1">
                    <a:lumMod val="60000"/>
                    <a:lumOff val="40000"/>
                  </a:schemeClr>
                </a:solidFill>
                <a:latin typeface="+mj-lt"/>
              </a:defRPr>
            </a:lvl1pPr>
          </a:lstStyle>
          <a:p>
            <a:fld id="{4FAB73BC-B049-4115-A692-8D63A059BFB8}" type="slidenum">
              <a:rPr lang="en-US" dirty="0"/>
              <a:pPr/>
              <a:t>‹N°›</a:t>
            </a:fld>
            <a:endParaRPr lang="en-US" dirty="0"/>
          </a:p>
        </p:txBody>
      </p:sp>
    </p:spTree>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hf hdr="0" ftr="0" dt="0"/>
  <p:txStyles>
    <p:titleStyle>
      <a:lvl1pPr algn="l" defTabSz="914400" rtl="0" eaLnBrk="1" latinLnBrk="0" hangingPunct="1">
        <a:lnSpc>
          <a:spcPct val="90000"/>
        </a:lnSpc>
        <a:spcBef>
          <a:spcPct val="0"/>
        </a:spcBef>
        <a:buNone/>
        <a:defRPr sz="4400" b="1" kern="1200" spc="-50" baseline="0">
          <a:solidFill>
            <a:schemeClr val="accent1"/>
          </a:solidFill>
          <a:latin typeface="+mj-lt"/>
          <a:ea typeface="+mj-ea"/>
          <a:cs typeface="+mj-cs"/>
        </a:defRPr>
      </a:lvl1pPr>
    </p:titleStyle>
    <p:bodyStyle>
      <a:lvl1pPr marL="182880" indent="-182880" algn="l" defTabSz="914400" rtl="0" eaLnBrk="1" latinLnBrk="0" hangingPunct="1">
        <a:lnSpc>
          <a:spcPct val="95000"/>
        </a:lnSpc>
        <a:spcBef>
          <a:spcPts val="1400"/>
        </a:spcBef>
        <a:spcAft>
          <a:spcPts val="200"/>
        </a:spcAft>
        <a:buClr>
          <a:schemeClr val="accent1"/>
        </a:buClr>
        <a:buSzPct val="80000"/>
        <a:buFont typeface="Arial" pitchFamily="34" charset="0"/>
        <a:buChar char="•"/>
        <a:defRPr sz="2000" kern="1200" spc="10" baseline="0">
          <a:solidFill>
            <a:schemeClr val="tx1">
              <a:lumMod val="65000"/>
              <a:lumOff val="35000"/>
            </a:schemeClr>
          </a:solidFill>
          <a:latin typeface="+mn-lt"/>
          <a:ea typeface="+mn-ea"/>
          <a:cs typeface="+mn-cs"/>
        </a:defRPr>
      </a:lvl1pPr>
      <a:lvl2pPr marL="45720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800" kern="1200">
          <a:solidFill>
            <a:schemeClr val="tx1">
              <a:lumMod val="65000"/>
              <a:lumOff val="35000"/>
            </a:schemeClr>
          </a:solidFill>
          <a:latin typeface="+mn-lt"/>
          <a:ea typeface="+mn-ea"/>
          <a:cs typeface="+mn-cs"/>
        </a:defRPr>
      </a:lvl2pPr>
      <a:lvl3pPr marL="73152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600" kern="1200">
          <a:solidFill>
            <a:schemeClr val="tx1">
              <a:lumMod val="65000"/>
              <a:lumOff val="35000"/>
            </a:schemeClr>
          </a:solidFill>
          <a:latin typeface="+mn-lt"/>
          <a:ea typeface="+mn-ea"/>
          <a:cs typeface="+mn-cs"/>
        </a:defRPr>
      </a:lvl3pPr>
      <a:lvl4pPr marL="100584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4pPr>
      <a:lvl5pPr marL="128016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5pPr>
      <a:lvl6pPr marL="16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6pPr>
      <a:lvl7pPr marL="19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7pPr>
      <a:lvl8pPr marL="22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8pPr>
      <a:lvl9pPr marL="25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chart" Target="../charts/chart4.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1271593" y="83451"/>
            <a:ext cx="9418320" cy="2015244"/>
          </a:xfrm>
        </p:spPr>
        <p:txBody>
          <a:bodyPr>
            <a:normAutofit/>
          </a:bodyPr>
          <a:lstStyle/>
          <a:p>
            <a:pPr algn="r"/>
            <a:r>
              <a:rPr lang="fr-CH" sz="3600" dirty="0" smtClean="0">
                <a:latin typeface="Arial" panose="020B0604020202020204" pitchFamily="34" charset="0"/>
                <a:cs typeface="Arial" panose="020B0604020202020204" pitchFamily="34" charset="0"/>
              </a:rPr>
              <a:t>Assemblée Générale</a:t>
            </a:r>
            <a:br>
              <a:rPr lang="fr-CH" sz="3600" dirty="0" smtClean="0">
                <a:latin typeface="Arial" panose="020B0604020202020204" pitchFamily="34" charset="0"/>
                <a:cs typeface="Arial" panose="020B0604020202020204" pitchFamily="34" charset="0"/>
              </a:rPr>
            </a:br>
            <a:r>
              <a:rPr lang="fr-CH" sz="3600" dirty="0" smtClean="0">
                <a:latin typeface="Arial" panose="020B0604020202020204" pitchFamily="34" charset="0"/>
                <a:cs typeface="Arial" panose="020B0604020202020204" pitchFamily="34" charset="0"/>
              </a:rPr>
              <a:t>12 septembre 2022</a:t>
            </a:r>
            <a:br>
              <a:rPr lang="fr-CH" sz="3600" dirty="0" smtClean="0">
                <a:latin typeface="Arial" panose="020B0604020202020204" pitchFamily="34" charset="0"/>
                <a:cs typeface="Arial" panose="020B0604020202020204" pitchFamily="34" charset="0"/>
              </a:rPr>
            </a:br>
            <a:r>
              <a:rPr lang="fr-CH" sz="3600" dirty="0" smtClean="0">
                <a:latin typeface="Arial" panose="020B0604020202020204" pitchFamily="34" charset="0"/>
                <a:cs typeface="Arial" panose="020B0604020202020204" pitchFamily="34" charset="0"/>
              </a:rPr>
              <a:t/>
            </a:r>
            <a:br>
              <a:rPr lang="fr-CH" sz="3600" dirty="0" smtClean="0">
                <a:latin typeface="Arial" panose="020B0604020202020204" pitchFamily="34" charset="0"/>
                <a:cs typeface="Arial" panose="020B0604020202020204" pitchFamily="34" charset="0"/>
              </a:rPr>
            </a:br>
            <a:r>
              <a:rPr lang="fr-CH" sz="3200" dirty="0" smtClean="0">
                <a:latin typeface="Arial" panose="020B0604020202020204" pitchFamily="34" charset="0"/>
                <a:cs typeface="Arial" panose="020B0604020202020204" pitchFamily="34" charset="0"/>
              </a:rPr>
              <a:t>Exercice 2021</a:t>
            </a:r>
            <a:endParaRPr lang="fr-CH" sz="3200" spc="0" dirty="0">
              <a:ln w="22225">
                <a:solidFill>
                  <a:schemeClr val="accent2"/>
                </a:solidFill>
                <a:prstDash val="solid"/>
              </a:ln>
              <a:solidFill>
                <a:schemeClr val="accent2">
                  <a:lumMod val="40000"/>
                  <a:lumOff val="60000"/>
                </a:schemeClr>
              </a:solidFill>
              <a:latin typeface="Arial" panose="020B0604020202020204" pitchFamily="34" charset="0"/>
              <a:cs typeface="Arial" panose="020B0604020202020204" pitchFamily="34" charset="0"/>
            </a:endParaRPr>
          </a:p>
        </p:txBody>
      </p:sp>
      <p:sp>
        <p:nvSpPr>
          <p:cNvPr id="3" name="Sous-titre 2"/>
          <p:cNvSpPr>
            <a:spLocks noGrp="1"/>
          </p:cNvSpPr>
          <p:nvPr>
            <p:ph type="subTitle" idx="1"/>
          </p:nvPr>
        </p:nvSpPr>
        <p:spPr/>
        <p:txBody>
          <a:bodyPr>
            <a:normAutofit/>
          </a:bodyPr>
          <a:lstStyle/>
          <a:p>
            <a:endParaRPr lang="fr-CH" dirty="0" smtClean="0">
              <a:solidFill>
                <a:schemeClr val="accent1"/>
              </a:solidFill>
              <a:latin typeface="Arial" panose="020B0604020202020204" pitchFamily="34" charset="0"/>
              <a:cs typeface="Arial" panose="020B0604020202020204" pitchFamily="34" charset="0"/>
            </a:endParaRPr>
          </a:p>
          <a:p>
            <a:r>
              <a:rPr lang="fr-CH" dirty="0" smtClean="0">
                <a:solidFill>
                  <a:schemeClr val="accent1"/>
                </a:solidFill>
                <a:latin typeface="Arial" panose="020B0604020202020204" pitchFamily="34" charset="0"/>
                <a:cs typeface="Arial" panose="020B0604020202020204" pitchFamily="34" charset="0"/>
              </a:rPr>
              <a:t>Structure de soins de jour les Acacias – Martigny</a:t>
            </a:r>
          </a:p>
          <a:p>
            <a:r>
              <a:rPr lang="fr-CH" sz="1600" dirty="0" smtClean="0">
                <a:solidFill>
                  <a:schemeClr val="accent1"/>
                </a:solidFill>
                <a:latin typeface="Arial" panose="020B0604020202020204" pitchFamily="34" charset="0"/>
                <a:cs typeface="Arial" panose="020B0604020202020204" pitchFamily="34" charset="0"/>
              </a:rPr>
              <a:t>Spécialisée dans l’accompagnement des personnes atteintes de troubles neurocognitifs de type Alzheimer</a:t>
            </a:r>
          </a:p>
          <a:p>
            <a:endParaRPr lang="fr-CH" dirty="0" smtClean="0"/>
          </a:p>
          <a:p>
            <a:endParaRPr lang="fr-CH" dirty="0"/>
          </a:p>
        </p:txBody>
      </p:sp>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73807" y="2734495"/>
            <a:ext cx="2574579" cy="1043317"/>
          </a:xfrm>
          <a:prstGeom prst="rect">
            <a:avLst/>
          </a:prstGeom>
        </p:spPr>
      </p:pic>
      <p:pic>
        <p:nvPicPr>
          <p:cNvPr id="5" name="Imag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71593" y="1218966"/>
            <a:ext cx="5707550" cy="3805034"/>
          </a:xfrm>
          <a:prstGeom prst="rect">
            <a:avLst/>
          </a:prstGeom>
        </p:spPr>
      </p:pic>
    </p:spTree>
    <p:extLst>
      <p:ext uri="{BB962C8B-B14F-4D97-AF65-F5344CB8AC3E}">
        <p14:creationId xmlns:p14="http://schemas.microsoft.com/office/powerpoint/2010/main" val="26109326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26352" y="0"/>
            <a:ext cx="9692640" cy="1397124"/>
          </a:xfrm>
        </p:spPr>
        <p:txBody>
          <a:bodyPr/>
          <a:lstStyle/>
          <a:p>
            <a:pPr algn="ctr"/>
            <a:r>
              <a:rPr lang="fr-CH" dirty="0" smtClean="0"/>
              <a:t>Message du Président</a:t>
            </a:r>
            <a:endParaRPr lang="fr-CH" dirty="0"/>
          </a:p>
        </p:txBody>
      </p:sp>
      <p:sp>
        <p:nvSpPr>
          <p:cNvPr id="3" name="Espace réservé du contenu 2"/>
          <p:cNvSpPr>
            <a:spLocks noGrp="1"/>
          </p:cNvSpPr>
          <p:nvPr>
            <p:ph idx="1"/>
          </p:nvPr>
        </p:nvSpPr>
        <p:spPr>
          <a:xfrm>
            <a:off x="1261871" y="1162373"/>
            <a:ext cx="9245979" cy="5695627"/>
          </a:xfrm>
        </p:spPr>
        <p:txBody>
          <a:bodyPr>
            <a:normAutofit fontScale="40000" lnSpcReduction="20000"/>
          </a:bodyPr>
          <a:lstStyle/>
          <a:p>
            <a:pPr marL="0" indent="0">
              <a:buNone/>
            </a:pPr>
            <a:endParaRPr lang="fr-FR" sz="2500" dirty="0" smtClean="0">
              <a:latin typeface="Arial" panose="020B0604020202020204" pitchFamily="34" charset="0"/>
              <a:cs typeface="Arial" panose="020B0604020202020204" pitchFamily="34" charset="0"/>
            </a:endParaRPr>
          </a:p>
          <a:p>
            <a:pPr marL="0" indent="0" algn="just">
              <a:buNone/>
            </a:pPr>
            <a:r>
              <a:rPr lang="fr-FR" sz="4500" dirty="0" smtClean="0">
                <a:latin typeface="Arial" panose="020B0604020202020204" pitchFamily="34" charset="0"/>
                <a:cs typeface="Arial" panose="020B0604020202020204" pitchFamily="34" charset="0"/>
              </a:rPr>
              <a:t>X</a:t>
            </a:r>
            <a:r>
              <a:rPr lang="fr-FR" sz="4500" dirty="0">
                <a:latin typeface="Arial" panose="020B0604020202020204" pitchFamily="34" charset="0"/>
                <a:cs typeface="Arial" panose="020B0604020202020204" pitchFamily="34" charset="0"/>
              </a:rPr>
              <a:t>. Moret débute son discours comme suit : « </a:t>
            </a:r>
            <a:r>
              <a:rPr lang="fr-CH" sz="4500" dirty="0">
                <a:latin typeface="Arial" panose="020B0604020202020204" pitchFamily="34" charset="0"/>
                <a:cs typeface="Arial" panose="020B0604020202020204" pitchFamily="34" charset="0"/>
              </a:rPr>
              <a:t>Toutes et tous, nous avons appris à vivre avec le COVID qui, fort heureusement n’est plus aussi dangereux qu’il fut une longue période. Toutefois, nous devons rester vigilants. Les personnes âgées et celles à risque doivent envisager de se faire administrer une quatrième dose de vaccin afin d’éviter des complications. Les autres, n’oublions surtout pas les gestes simples et un comportement adéquat pour protéger les plus vulnérables.</a:t>
            </a:r>
          </a:p>
          <a:p>
            <a:pPr marL="0" indent="0" algn="just">
              <a:buNone/>
            </a:pPr>
            <a:r>
              <a:rPr lang="fr-CH" sz="4500" dirty="0">
                <a:latin typeface="Arial" panose="020B0604020202020204" pitchFamily="34" charset="0"/>
                <a:cs typeface="Arial" panose="020B0604020202020204" pitchFamily="34" charset="0"/>
              </a:rPr>
              <a:t>Pour ce qui est du fonctionnement de notre structure d’accueil, il est redevenu presque normal pour le grand bien de nos hôtes et de leurs proches. Notre directrice, Catherine Poidevin, se fera un plaisir de vous donner plus en détails la situation réelle du fonctionnement des Acacias, à l’aide de quelques chiffres. </a:t>
            </a:r>
            <a:br>
              <a:rPr lang="fr-CH" sz="4500" dirty="0">
                <a:latin typeface="Arial" panose="020B0604020202020204" pitchFamily="34" charset="0"/>
                <a:cs typeface="Arial" panose="020B0604020202020204" pitchFamily="34" charset="0"/>
              </a:rPr>
            </a:br>
            <a:r>
              <a:rPr lang="fr-CH" sz="4500" dirty="0">
                <a:latin typeface="Arial" panose="020B0604020202020204" pitchFamily="34" charset="0"/>
                <a:cs typeface="Arial" panose="020B0604020202020204" pitchFamily="34" charset="0"/>
              </a:rPr>
              <a:t>Avant de lui passer la parole, rapidement je voudrai juste revenir sur quelques évènements forts qui ont marqué l’année en cours.</a:t>
            </a:r>
          </a:p>
          <a:p>
            <a:pPr marL="0" indent="0" algn="just">
              <a:buNone/>
            </a:pPr>
            <a:r>
              <a:rPr lang="fr-CH" sz="4500" dirty="0">
                <a:latin typeface="Arial" panose="020B0604020202020204" pitchFamily="34" charset="0"/>
                <a:cs typeface="Arial" panose="020B0604020202020204" pitchFamily="34" charset="0"/>
              </a:rPr>
              <a:t>Tout d’abord le projet phare 2021 et, compte tenu des circonstances qui n’a pu être joué qu’en 2022, projet qui entrait dans le cadre des festivités du 20</a:t>
            </a:r>
            <a:r>
              <a:rPr lang="fr-CH" sz="4500" baseline="30000" dirty="0">
                <a:latin typeface="Arial" panose="020B0604020202020204" pitchFamily="34" charset="0"/>
                <a:cs typeface="Arial" panose="020B0604020202020204" pitchFamily="34" charset="0"/>
              </a:rPr>
              <a:t>ème</a:t>
            </a:r>
            <a:r>
              <a:rPr lang="fr-CH" sz="4500" dirty="0">
                <a:latin typeface="Arial" panose="020B0604020202020204" pitchFamily="34" charset="0"/>
                <a:cs typeface="Arial" panose="020B0604020202020204" pitchFamily="34" charset="0"/>
              </a:rPr>
              <a:t> anniversaire des Acacias : </a:t>
            </a:r>
          </a:p>
          <a:p>
            <a:pPr marL="0" indent="0" algn="just">
              <a:buNone/>
            </a:pPr>
            <a:r>
              <a:rPr lang="fr-CH" sz="4500" b="1" u="sng" dirty="0">
                <a:latin typeface="Arial" panose="020B0604020202020204" pitchFamily="34" charset="0"/>
                <a:cs typeface="Arial" panose="020B0604020202020204" pitchFamily="34" charset="0"/>
              </a:rPr>
              <a:t>Le père, de Florian Zeller</a:t>
            </a:r>
            <a:endParaRPr lang="fr-CH" sz="4500" dirty="0">
              <a:latin typeface="Arial" panose="020B0604020202020204" pitchFamily="34" charset="0"/>
              <a:cs typeface="Arial" panose="020B0604020202020204" pitchFamily="34" charset="0"/>
            </a:endParaRPr>
          </a:p>
          <a:p>
            <a:pPr marL="0" indent="0" algn="just">
              <a:buNone/>
            </a:pPr>
            <a:r>
              <a:rPr lang="fr-CH" sz="4500" dirty="0">
                <a:latin typeface="Arial" panose="020B0604020202020204" pitchFamily="34" charset="0"/>
                <a:cs typeface="Arial" panose="020B0604020202020204" pitchFamily="34" charset="0"/>
              </a:rPr>
              <a:t>Mise en scène par Léonard Arlettaz, cette magnifique pièce de théâtre interprétée par des comédiens amateurs de la région et quelques intervenantes des Acacias aura su atteindre la sensibilité et répondre aux questionnements des quelques 1'000 personnes qui ont pris part aux trois représentations successives les 22, 23 et 24 avril derniers.</a:t>
            </a:r>
          </a:p>
          <a:p>
            <a:endParaRPr lang="fr-CH" sz="4000" dirty="0">
              <a:latin typeface="Arial" panose="020B0604020202020204" pitchFamily="34" charset="0"/>
              <a:cs typeface="Arial" panose="020B0604020202020204" pitchFamily="34" charset="0"/>
            </a:endParaRPr>
          </a:p>
        </p:txBody>
      </p:sp>
      <p:sp>
        <p:nvSpPr>
          <p:cNvPr id="4" name="Espace réservé du numéro de diapositive 3"/>
          <p:cNvSpPr>
            <a:spLocks noGrp="1"/>
          </p:cNvSpPr>
          <p:nvPr>
            <p:ph type="sldNum" sz="quarter" idx="12"/>
          </p:nvPr>
        </p:nvSpPr>
        <p:spPr/>
        <p:txBody>
          <a:bodyPr>
            <a:normAutofit lnSpcReduction="10000"/>
          </a:bodyPr>
          <a:lstStyle/>
          <a:p>
            <a:fld id="{4FAB73BC-B049-4115-A692-8D63A059BFB8}" type="slidenum">
              <a:rPr lang="en-US" smtClean="0"/>
              <a:pPr/>
              <a:t>2</a:t>
            </a:fld>
            <a:endParaRPr lang="en-US" dirty="0"/>
          </a:p>
        </p:txBody>
      </p:sp>
    </p:spTree>
    <p:extLst>
      <p:ext uri="{BB962C8B-B14F-4D97-AF65-F5344CB8AC3E}">
        <p14:creationId xmlns:p14="http://schemas.microsoft.com/office/powerpoint/2010/main" val="33251228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1044896" y="1564457"/>
            <a:ext cx="8595360" cy="5293543"/>
          </a:xfrm>
        </p:spPr>
        <p:txBody>
          <a:bodyPr>
            <a:normAutofit/>
          </a:bodyPr>
          <a:lstStyle/>
          <a:p>
            <a:endParaRPr lang="fr-FR" sz="2500" dirty="0" smtClean="0">
              <a:latin typeface="Arial" panose="020B0604020202020204" pitchFamily="34" charset="0"/>
              <a:cs typeface="Arial" panose="020B0604020202020204" pitchFamily="34" charset="0"/>
            </a:endParaRPr>
          </a:p>
          <a:p>
            <a:pPr marL="0" indent="0" algn="just">
              <a:lnSpc>
                <a:spcPct val="75000"/>
              </a:lnSpc>
              <a:buNone/>
            </a:pPr>
            <a:endParaRPr lang="fr-CH" sz="1800" dirty="0"/>
          </a:p>
        </p:txBody>
      </p:sp>
      <p:sp>
        <p:nvSpPr>
          <p:cNvPr id="4" name="Espace réservé du numéro de diapositive 3"/>
          <p:cNvSpPr>
            <a:spLocks noGrp="1"/>
          </p:cNvSpPr>
          <p:nvPr>
            <p:ph type="sldNum" sz="quarter" idx="12"/>
          </p:nvPr>
        </p:nvSpPr>
        <p:spPr/>
        <p:txBody>
          <a:bodyPr>
            <a:normAutofit lnSpcReduction="10000"/>
          </a:bodyPr>
          <a:lstStyle/>
          <a:p>
            <a:fld id="{4FAB73BC-B049-4115-A692-8D63A059BFB8}" type="slidenum">
              <a:rPr lang="en-US" smtClean="0"/>
              <a:pPr/>
              <a:t>3</a:t>
            </a:fld>
            <a:endParaRPr lang="en-US" dirty="0"/>
          </a:p>
        </p:txBody>
      </p:sp>
      <p:pic>
        <p:nvPicPr>
          <p:cNvPr id="5" name="Image 4"/>
          <p:cNvPicPr>
            <a:picLocks noChangeAspect="1"/>
          </p:cNvPicPr>
          <p:nvPr/>
        </p:nvPicPr>
        <p:blipFill>
          <a:blip r:embed="rId2"/>
          <a:stretch>
            <a:fillRect/>
          </a:stretch>
        </p:blipFill>
        <p:spPr>
          <a:xfrm>
            <a:off x="9075385" y="5948142"/>
            <a:ext cx="1743607" cy="707197"/>
          </a:xfrm>
          <a:prstGeom prst="rect">
            <a:avLst/>
          </a:prstGeom>
        </p:spPr>
      </p:pic>
      <p:sp>
        <p:nvSpPr>
          <p:cNvPr id="6" name="Rectangle 5"/>
          <p:cNvSpPr/>
          <p:nvPr/>
        </p:nvSpPr>
        <p:spPr>
          <a:xfrm>
            <a:off x="1255363" y="1031066"/>
            <a:ext cx="9236990" cy="5478423"/>
          </a:xfrm>
          <a:prstGeom prst="rect">
            <a:avLst/>
          </a:prstGeom>
        </p:spPr>
        <p:txBody>
          <a:bodyPr wrap="square">
            <a:spAutoFit/>
          </a:bodyPr>
          <a:lstStyle/>
          <a:p>
            <a:pPr algn="just" defTabSz="914400">
              <a:lnSpc>
                <a:spcPct val="75000"/>
              </a:lnSpc>
              <a:spcBef>
                <a:spcPts val="1400"/>
              </a:spcBef>
              <a:spcAft>
                <a:spcPts val="200"/>
              </a:spcAft>
              <a:buClr>
                <a:schemeClr val="accent1"/>
              </a:buClr>
              <a:buSzPct val="80000"/>
            </a:pPr>
            <a:r>
              <a:rPr lang="fr-CH" b="1" spc="10" dirty="0">
                <a:solidFill>
                  <a:schemeClr val="tx1">
                    <a:lumMod val="65000"/>
                    <a:lumOff val="35000"/>
                  </a:schemeClr>
                </a:solidFill>
                <a:latin typeface="Arial" panose="020B0604020202020204" pitchFamily="34" charset="0"/>
                <a:cs typeface="Arial" panose="020B0604020202020204" pitchFamily="34" charset="0"/>
              </a:rPr>
              <a:t>Travaux de rénovation (en mai 2022)</a:t>
            </a:r>
          </a:p>
          <a:p>
            <a:pPr algn="just" defTabSz="914400">
              <a:lnSpc>
                <a:spcPct val="75000"/>
              </a:lnSpc>
              <a:spcBef>
                <a:spcPts val="1400"/>
              </a:spcBef>
              <a:spcAft>
                <a:spcPts val="200"/>
              </a:spcAft>
              <a:buClr>
                <a:schemeClr val="accent1"/>
              </a:buClr>
              <a:buSzPct val="80000"/>
            </a:pPr>
            <a:r>
              <a:rPr lang="fr-CH" spc="10" dirty="0">
                <a:solidFill>
                  <a:schemeClr val="tx1">
                    <a:lumMod val="65000"/>
                    <a:lumOff val="35000"/>
                  </a:schemeClr>
                </a:solidFill>
                <a:latin typeface="Arial" panose="020B0604020202020204" pitchFamily="34" charset="0"/>
                <a:cs typeface="Arial" panose="020B0604020202020204" pitchFamily="34" charset="0"/>
              </a:rPr>
              <a:t>A ma demande, Monsieur </a:t>
            </a:r>
            <a:r>
              <a:rPr lang="fr-CH" spc="10" dirty="0" err="1">
                <a:solidFill>
                  <a:schemeClr val="tx1">
                    <a:lumMod val="65000"/>
                    <a:lumOff val="35000"/>
                  </a:schemeClr>
                </a:solidFill>
                <a:latin typeface="Arial" panose="020B0604020202020204" pitchFamily="34" charset="0"/>
                <a:cs typeface="Arial" panose="020B0604020202020204" pitchFamily="34" charset="0"/>
              </a:rPr>
              <a:t>Gianadda</a:t>
            </a:r>
            <a:r>
              <a:rPr lang="fr-CH" spc="10" dirty="0">
                <a:solidFill>
                  <a:schemeClr val="tx1">
                    <a:lumMod val="65000"/>
                    <a:lumOff val="35000"/>
                  </a:schemeClr>
                </a:solidFill>
                <a:latin typeface="Arial" panose="020B0604020202020204" pitchFamily="34" charset="0"/>
                <a:cs typeface="Arial" panose="020B0604020202020204" pitchFamily="34" charset="0"/>
              </a:rPr>
              <a:t> a pris en charge la totalité de la pose d’une main courante extérieure devenue nécessaire, le remplacement des pavés de la rampe pour personnes à mobilité réduite ainsi que la rénovation complète du parquet intérieur.</a:t>
            </a:r>
          </a:p>
          <a:p>
            <a:pPr algn="just" defTabSz="914400">
              <a:lnSpc>
                <a:spcPct val="75000"/>
              </a:lnSpc>
              <a:spcBef>
                <a:spcPts val="1400"/>
              </a:spcBef>
              <a:spcAft>
                <a:spcPts val="200"/>
              </a:spcAft>
              <a:buClr>
                <a:schemeClr val="accent1"/>
              </a:buClr>
              <a:buSzPct val="80000"/>
            </a:pPr>
            <a:r>
              <a:rPr lang="fr-CH" b="1" spc="10" dirty="0">
                <a:solidFill>
                  <a:schemeClr val="tx1">
                    <a:lumMod val="65000"/>
                    <a:lumOff val="35000"/>
                  </a:schemeClr>
                </a:solidFill>
                <a:latin typeface="Arial" panose="020B0604020202020204" pitchFamily="34" charset="0"/>
                <a:cs typeface="Arial" panose="020B0604020202020204" pitchFamily="34" charset="0"/>
              </a:rPr>
              <a:t>Mobilier intérieur</a:t>
            </a:r>
          </a:p>
          <a:p>
            <a:pPr algn="just" defTabSz="914400">
              <a:lnSpc>
                <a:spcPct val="75000"/>
              </a:lnSpc>
              <a:spcBef>
                <a:spcPts val="1400"/>
              </a:spcBef>
              <a:spcAft>
                <a:spcPts val="200"/>
              </a:spcAft>
              <a:buClr>
                <a:schemeClr val="accent1"/>
              </a:buClr>
              <a:buSzPct val="80000"/>
            </a:pPr>
            <a:r>
              <a:rPr lang="fr-CH" spc="10" dirty="0">
                <a:solidFill>
                  <a:schemeClr val="tx1">
                    <a:lumMod val="65000"/>
                    <a:lumOff val="35000"/>
                  </a:schemeClr>
                </a:solidFill>
                <a:latin typeface="Arial" panose="020B0604020202020204" pitchFamily="34" charset="0"/>
                <a:cs typeface="Arial" panose="020B0604020202020204" pitchFamily="34" charset="0"/>
              </a:rPr>
              <a:t>La pandémie aura eu raison des fauteuils en tissus de nos hôtes et d’autres en similicuir à motorisation électrique nous ont été offerts par la Fondation Annette &amp; Léonard </a:t>
            </a:r>
            <a:r>
              <a:rPr lang="fr-CH" spc="10" dirty="0" err="1">
                <a:solidFill>
                  <a:schemeClr val="tx1">
                    <a:lumMod val="65000"/>
                    <a:lumOff val="35000"/>
                  </a:schemeClr>
                </a:solidFill>
                <a:latin typeface="Arial" panose="020B0604020202020204" pitchFamily="34" charset="0"/>
                <a:cs typeface="Arial" panose="020B0604020202020204" pitchFamily="34" charset="0"/>
              </a:rPr>
              <a:t>Gianadda</a:t>
            </a:r>
            <a:r>
              <a:rPr lang="fr-CH" spc="10" dirty="0">
                <a:solidFill>
                  <a:schemeClr val="tx1">
                    <a:lumMod val="65000"/>
                    <a:lumOff val="35000"/>
                  </a:schemeClr>
                </a:solidFill>
                <a:latin typeface="Arial" panose="020B0604020202020204" pitchFamily="34" charset="0"/>
                <a:cs typeface="Arial" panose="020B0604020202020204" pitchFamily="34" charset="0"/>
              </a:rPr>
              <a:t>. </a:t>
            </a:r>
          </a:p>
          <a:p>
            <a:pPr algn="just" defTabSz="914400">
              <a:lnSpc>
                <a:spcPct val="75000"/>
              </a:lnSpc>
              <a:spcBef>
                <a:spcPts val="1400"/>
              </a:spcBef>
              <a:spcAft>
                <a:spcPts val="200"/>
              </a:spcAft>
              <a:buClr>
                <a:schemeClr val="accent1"/>
              </a:buClr>
              <a:buSzPct val="80000"/>
            </a:pPr>
            <a:r>
              <a:rPr lang="fr-CH" spc="10" dirty="0">
                <a:solidFill>
                  <a:schemeClr val="tx1">
                    <a:lumMod val="65000"/>
                    <a:lumOff val="35000"/>
                  </a:schemeClr>
                </a:solidFill>
                <a:latin typeface="Arial" panose="020B0604020202020204" pitchFamily="34" charset="0"/>
                <a:cs typeface="Arial" panose="020B0604020202020204" pitchFamily="34" charset="0"/>
              </a:rPr>
              <a:t>Aussi, je remercie Monsieur Léonard </a:t>
            </a:r>
            <a:r>
              <a:rPr lang="fr-CH" spc="10" dirty="0" err="1">
                <a:solidFill>
                  <a:schemeClr val="tx1">
                    <a:lumMod val="65000"/>
                    <a:lumOff val="35000"/>
                  </a:schemeClr>
                </a:solidFill>
                <a:latin typeface="Arial" panose="020B0604020202020204" pitchFamily="34" charset="0"/>
                <a:cs typeface="Arial" panose="020B0604020202020204" pitchFamily="34" charset="0"/>
              </a:rPr>
              <a:t>Gianadda</a:t>
            </a:r>
            <a:r>
              <a:rPr lang="fr-CH" spc="10" dirty="0">
                <a:solidFill>
                  <a:schemeClr val="tx1">
                    <a:lumMod val="65000"/>
                    <a:lumOff val="35000"/>
                  </a:schemeClr>
                </a:solidFill>
                <a:latin typeface="Arial" panose="020B0604020202020204" pitchFamily="34" charset="0"/>
                <a:cs typeface="Arial" panose="020B0604020202020204" pitchFamily="34" charset="0"/>
              </a:rPr>
              <a:t> qui, au travers de la Fondation Annette &amp; Léonard </a:t>
            </a:r>
            <a:r>
              <a:rPr lang="fr-CH" spc="10" dirty="0" err="1">
                <a:solidFill>
                  <a:schemeClr val="tx1">
                    <a:lumMod val="65000"/>
                    <a:lumOff val="35000"/>
                  </a:schemeClr>
                </a:solidFill>
                <a:latin typeface="Arial" panose="020B0604020202020204" pitchFamily="34" charset="0"/>
                <a:cs typeface="Arial" panose="020B0604020202020204" pitchFamily="34" charset="0"/>
              </a:rPr>
              <a:t>Gianadda</a:t>
            </a:r>
            <a:r>
              <a:rPr lang="fr-CH" spc="10" dirty="0">
                <a:solidFill>
                  <a:schemeClr val="tx1">
                    <a:lumMod val="65000"/>
                    <a:lumOff val="35000"/>
                  </a:schemeClr>
                </a:solidFill>
                <a:latin typeface="Arial" panose="020B0604020202020204" pitchFamily="34" charset="0"/>
                <a:cs typeface="Arial" panose="020B0604020202020204" pitchFamily="34" charset="0"/>
              </a:rPr>
              <a:t>, de la Fondation Léonard </a:t>
            </a:r>
            <a:r>
              <a:rPr lang="fr-CH" spc="10" dirty="0" err="1">
                <a:solidFill>
                  <a:schemeClr val="tx1">
                    <a:lumMod val="65000"/>
                    <a:lumOff val="35000"/>
                  </a:schemeClr>
                </a:solidFill>
                <a:latin typeface="Arial" panose="020B0604020202020204" pitchFamily="34" charset="0"/>
                <a:cs typeface="Arial" panose="020B0604020202020204" pitchFamily="34" charset="0"/>
              </a:rPr>
              <a:t>Gianadda</a:t>
            </a:r>
            <a:r>
              <a:rPr lang="fr-CH" spc="10" dirty="0">
                <a:solidFill>
                  <a:schemeClr val="tx1">
                    <a:lumMod val="65000"/>
                    <a:lumOff val="35000"/>
                  </a:schemeClr>
                </a:solidFill>
                <a:latin typeface="Arial" panose="020B0604020202020204" pitchFamily="34" charset="0"/>
                <a:cs typeface="Arial" panose="020B0604020202020204" pitchFamily="34" charset="0"/>
              </a:rPr>
              <a:t> Mécénat et personnellement par sa très grande générosité met à disposition la Villa des Acacias, véritable cœur de la structure et son précieux soutien lorsque nous en avons réellement </a:t>
            </a:r>
            <a:r>
              <a:rPr lang="fr-CH" spc="10" dirty="0" smtClean="0">
                <a:solidFill>
                  <a:schemeClr val="tx1">
                    <a:lumMod val="65000"/>
                    <a:lumOff val="35000"/>
                  </a:schemeClr>
                </a:solidFill>
                <a:latin typeface="Arial" panose="020B0604020202020204" pitchFamily="34" charset="0"/>
                <a:cs typeface="Arial" panose="020B0604020202020204" pitchFamily="34" charset="0"/>
              </a:rPr>
              <a:t>besoin.</a:t>
            </a:r>
          </a:p>
          <a:p>
            <a:pPr algn="just" defTabSz="914400">
              <a:lnSpc>
                <a:spcPct val="75000"/>
              </a:lnSpc>
              <a:spcBef>
                <a:spcPts val="1400"/>
              </a:spcBef>
              <a:spcAft>
                <a:spcPts val="200"/>
              </a:spcAft>
              <a:buClr>
                <a:schemeClr val="accent1"/>
              </a:buClr>
              <a:buSzPct val="80000"/>
            </a:pPr>
            <a:r>
              <a:rPr lang="fr-CH" spc="10" dirty="0" smtClean="0">
                <a:solidFill>
                  <a:schemeClr val="tx1">
                    <a:lumMod val="65000"/>
                    <a:lumOff val="35000"/>
                  </a:schemeClr>
                </a:solidFill>
                <a:latin typeface="Arial" panose="020B0604020202020204" pitchFamily="34" charset="0"/>
                <a:cs typeface="Arial" panose="020B0604020202020204" pitchFamily="34" charset="0"/>
              </a:rPr>
              <a:t>J’adresse </a:t>
            </a:r>
            <a:r>
              <a:rPr lang="fr-CH" spc="10" dirty="0">
                <a:solidFill>
                  <a:schemeClr val="tx1">
                    <a:lumMod val="65000"/>
                    <a:lumOff val="35000"/>
                  </a:schemeClr>
                </a:solidFill>
                <a:latin typeface="Arial" panose="020B0604020202020204" pitchFamily="34" charset="0"/>
                <a:cs typeface="Arial" panose="020B0604020202020204" pitchFamily="34" charset="0"/>
              </a:rPr>
              <a:t>aussi un grand MERCI à la Commune de Martigny, représentée ce soir par Madame Sandra MOULIN municipale et Thierry PETOUD pour leur soutien depuis le début de cette belle aventure. </a:t>
            </a:r>
            <a:r>
              <a:rPr lang="fr-CH" spc="10" dirty="0">
                <a:solidFill>
                  <a:schemeClr val="tx1">
                    <a:lumMod val="65000"/>
                    <a:lumOff val="35000"/>
                  </a:schemeClr>
                </a:solidFill>
                <a:latin typeface="Arial" panose="020B0604020202020204" pitchFamily="34" charset="0"/>
                <a:cs typeface="Arial" panose="020B0604020202020204" pitchFamily="34" charset="0"/>
              </a:rPr>
              <a:t>Un merci aussi à la pharmacie </a:t>
            </a:r>
            <a:r>
              <a:rPr lang="fr-CH" spc="10" dirty="0" err="1">
                <a:solidFill>
                  <a:schemeClr val="tx1">
                    <a:lumMod val="65000"/>
                    <a:lumOff val="35000"/>
                  </a:schemeClr>
                </a:solidFill>
                <a:latin typeface="Arial" panose="020B0604020202020204" pitchFamily="34" charset="0"/>
                <a:cs typeface="Arial" panose="020B0604020202020204" pitchFamily="34" charset="0"/>
              </a:rPr>
              <a:t>Lauber</a:t>
            </a:r>
            <a:r>
              <a:rPr lang="fr-CH" spc="10" dirty="0">
                <a:solidFill>
                  <a:schemeClr val="tx1">
                    <a:lumMod val="65000"/>
                    <a:lumOff val="35000"/>
                  </a:schemeClr>
                </a:solidFill>
                <a:latin typeface="Arial" panose="020B0604020202020204" pitchFamily="34" charset="0"/>
                <a:cs typeface="Arial" panose="020B0604020202020204" pitchFamily="34" charset="0"/>
              </a:rPr>
              <a:t> et Philippe Michellod pour la belle collaboration au niveau des transports appréciés de nos hôtes. MERCI à Madame la directrice Catherine Poidevin pour la conduite et la gestion efficace des Acacias. </a:t>
            </a:r>
            <a:r>
              <a:rPr lang="fr-CH" spc="10" dirty="0">
                <a:solidFill>
                  <a:schemeClr val="tx1">
                    <a:lumMod val="65000"/>
                    <a:lumOff val="35000"/>
                  </a:schemeClr>
                </a:solidFill>
                <a:latin typeface="Arial" panose="020B0604020202020204" pitchFamily="34" charset="0"/>
                <a:cs typeface="Arial" panose="020B0604020202020204" pitchFamily="34" charset="0"/>
              </a:rPr>
              <a:t>MERCI à vous toutes et tous, Mesdames et Messieurs, Chers Amis pour votre généreux soutien et pour votre présence ce soir</a:t>
            </a:r>
            <a:r>
              <a:rPr lang="fr-CH" spc="10" dirty="0" smtClean="0">
                <a:solidFill>
                  <a:schemeClr val="tx1">
                    <a:lumMod val="65000"/>
                    <a:lumOff val="35000"/>
                  </a:schemeClr>
                </a:solidFill>
                <a:latin typeface="Arial" panose="020B0604020202020204" pitchFamily="34" charset="0"/>
                <a:cs typeface="Arial" panose="020B0604020202020204" pitchFamily="34" charset="0"/>
              </a:rPr>
              <a:t>.»</a:t>
            </a:r>
            <a:endParaRPr lang="fr-CH" spc="10" dirty="0">
              <a:solidFill>
                <a:schemeClr val="tx1">
                  <a:lumMod val="65000"/>
                  <a:lumOff val="35000"/>
                </a:schemeClr>
              </a:solidFill>
              <a:latin typeface="Arial" panose="020B0604020202020204" pitchFamily="34" charset="0"/>
              <a:cs typeface="Arial" panose="020B0604020202020204" pitchFamily="34" charset="0"/>
            </a:endParaRPr>
          </a:p>
          <a:p>
            <a:pPr algn="just" defTabSz="914400">
              <a:lnSpc>
                <a:spcPct val="75000"/>
              </a:lnSpc>
              <a:spcBef>
                <a:spcPts val="1400"/>
              </a:spcBef>
              <a:spcAft>
                <a:spcPts val="200"/>
              </a:spcAft>
              <a:buClr>
                <a:schemeClr val="accent1"/>
              </a:buClr>
              <a:buSzPct val="80000"/>
            </a:pPr>
            <a:endParaRPr lang="fr-CH" spc="10" dirty="0">
              <a:solidFill>
                <a:schemeClr val="tx1">
                  <a:lumMod val="65000"/>
                  <a:lumOff val="35000"/>
                </a:schemeClr>
              </a:solidFill>
            </a:endParaRPr>
          </a:p>
        </p:txBody>
      </p:sp>
    </p:spTree>
    <p:extLst>
      <p:ext uri="{BB962C8B-B14F-4D97-AF65-F5344CB8AC3E}">
        <p14:creationId xmlns:p14="http://schemas.microsoft.com/office/powerpoint/2010/main" val="41733962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038653" y="118533"/>
            <a:ext cx="9692640" cy="971655"/>
          </a:xfrm>
        </p:spPr>
        <p:txBody>
          <a:bodyPr/>
          <a:lstStyle/>
          <a:p>
            <a:pPr algn="ctr"/>
            <a:r>
              <a:rPr lang="fr-CH" dirty="0" smtClean="0"/>
              <a:t>Message de la Directrice</a:t>
            </a:r>
            <a:endParaRPr lang="fr-CH" dirty="0"/>
          </a:p>
        </p:txBody>
      </p:sp>
      <p:sp>
        <p:nvSpPr>
          <p:cNvPr id="3" name="Espace réservé du contenu 2"/>
          <p:cNvSpPr>
            <a:spLocks noGrp="1"/>
          </p:cNvSpPr>
          <p:nvPr>
            <p:ph idx="1"/>
          </p:nvPr>
        </p:nvSpPr>
        <p:spPr>
          <a:xfrm>
            <a:off x="1261872" y="1202267"/>
            <a:ext cx="8595360" cy="5172775"/>
          </a:xfrm>
        </p:spPr>
        <p:txBody>
          <a:bodyPr>
            <a:normAutofit/>
          </a:bodyPr>
          <a:lstStyle/>
          <a:p>
            <a:pPr marL="548640" lvl="2" indent="0" algn="just">
              <a:buNone/>
            </a:pPr>
            <a:endParaRPr lang="fr-CH" dirty="0" smtClean="0">
              <a:solidFill>
                <a:schemeClr val="tx2"/>
              </a:solidFill>
              <a:latin typeface="Arial" panose="020B0604020202020204" pitchFamily="34" charset="0"/>
              <a:cs typeface="Arial" panose="020B0604020202020204" pitchFamily="34" charset="0"/>
            </a:endParaRPr>
          </a:p>
          <a:p>
            <a:pPr lvl="2" algn="just"/>
            <a:endParaRPr lang="fr-CH" dirty="0" smtClean="0">
              <a:solidFill>
                <a:schemeClr val="tx2"/>
              </a:solidFill>
              <a:latin typeface="Arial" panose="020B0604020202020204" pitchFamily="34" charset="0"/>
              <a:cs typeface="Arial" panose="020B0604020202020204" pitchFamily="34" charset="0"/>
            </a:endParaRPr>
          </a:p>
          <a:p>
            <a:pPr lvl="2" algn="just"/>
            <a:endParaRPr lang="fr-CH" dirty="0" smtClean="0">
              <a:solidFill>
                <a:schemeClr val="tx2"/>
              </a:solidFill>
              <a:latin typeface="Arial" panose="020B0604020202020204" pitchFamily="34" charset="0"/>
              <a:cs typeface="Arial" panose="020B0604020202020204" pitchFamily="34" charset="0"/>
            </a:endParaRPr>
          </a:p>
          <a:p>
            <a:pPr lvl="2" algn="just"/>
            <a:endParaRPr lang="fr-CH" dirty="0" smtClean="0">
              <a:solidFill>
                <a:schemeClr val="tx2"/>
              </a:solidFill>
              <a:latin typeface="Arial" panose="020B0604020202020204" pitchFamily="34" charset="0"/>
              <a:cs typeface="Arial" panose="020B0604020202020204" pitchFamily="34" charset="0"/>
            </a:endParaRPr>
          </a:p>
          <a:p>
            <a:pPr marL="548640" lvl="2" indent="0" algn="just">
              <a:buNone/>
            </a:pPr>
            <a:endParaRPr lang="fr-CH" dirty="0">
              <a:solidFill>
                <a:schemeClr val="tx2"/>
              </a:solidFill>
              <a:latin typeface="Arial" panose="020B0604020202020204" pitchFamily="34" charset="0"/>
              <a:cs typeface="Arial" panose="020B0604020202020204" pitchFamily="34" charset="0"/>
            </a:endParaRPr>
          </a:p>
          <a:p>
            <a:pPr marL="548640" lvl="2" indent="0" algn="just">
              <a:buNone/>
            </a:pPr>
            <a:endParaRPr lang="fr-CH" dirty="0" smtClean="0">
              <a:solidFill>
                <a:schemeClr val="tx2"/>
              </a:solidFill>
              <a:latin typeface="Arial" panose="020B0604020202020204" pitchFamily="34" charset="0"/>
              <a:cs typeface="Arial" panose="020B0604020202020204" pitchFamily="34" charset="0"/>
            </a:endParaRPr>
          </a:p>
          <a:p>
            <a:pPr lvl="2" algn="just">
              <a:buFont typeface="Wingdings" panose="05000000000000000000" pitchFamily="2" charset="2"/>
              <a:buChar char="ü"/>
            </a:pPr>
            <a:endParaRPr lang="fr-CH" dirty="0" smtClean="0">
              <a:solidFill>
                <a:schemeClr val="tx2"/>
              </a:solidFill>
              <a:latin typeface="Arial" panose="020B0604020202020204" pitchFamily="34" charset="0"/>
              <a:cs typeface="Arial" panose="020B0604020202020204" pitchFamily="34" charset="0"/>
            </a:endParaRPr>
          </a:p>
          <a:p>
            <a:pPr lvl="2" algn="just">
              <a:buFont typeface="Wingdings" panose="05000000000000000000" pitchFamily="2" charset="2"/>
              <a:buChar char="ü"/>
            </a:pPr>
            <a:endParaRPr lang="fr-CH" sz="1800" dirty="0" smtClean="0"/>
          </a:p>
        </p:txBody>
      </p:sp>
      <p:sp>
        <p:nvSpPr>
          <p:cNvPr id="4" name="Espace réservé du numéro de diapositive 3"/>
          <p:cNvSpPr>
            <a:spLocks noGrp="1"/>
          </p:cNvSpPr>
          <p:nvPr>
            <p:ph type="sldNum" sz="quarter" idx="12"/>
          </p:nvPr>
        </p:nvSpPr>
        <p:spPr/>
        <p:txBody>
          <a:bodyPr>
            <a:normAutofit lnSpcReduction="10000"/>
          </a:bodyPr>
          <a:lstStyle/>
          <a:p>
            <a:fld id="{4FAB73BC-B049-4115-A692-8D63A059BFB8}" type="slidenum">
              <a:rPr lang="en-US" smtClean="0"/>
              <a:pPr/>
              <a:t>4</a:t>
            </a:fld>
            <a:endParaRPr lang="en-US" dirty="0"/>
          </a:p>
        </p:txBody>
      </p:sp>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35986" y="6149595"/>
            <a:ext cx="1748122" cy="708405"/>
          </a:xfrm>
          <a:prstGeom prst="rect">
            <a:avLst/>
          </a:prstGeom>
        </p:spPr>
      </p:pic>
      <p:sp>
        <p:nvSpPr>
          <p:cNvPr id="6" name="Rectangle 5"/>
          <p:cNvSpPr/>
          <p:nvPr/>
        </p:nvSpPr>
        <p:spPr>
          <a:xfrm>
            <a:off x="1038654" y="1202267"/>
            <a:ext cx="9236722" cy="5486117"/>
          </a:xfrm>
          <a:prstGeom prst="rect">
            <a:avLst/>
          </a:prstGeom>
        </p:spPr>
        <p:txBody>
          <a:bodyPr wrap="square">
            <a:spAutoFit/>
          </a:bodyPr>
          <a:lstStyle/>
          <a:p>
            <a:pPr algn="just" defTabSz="914400">
              <a:lnSpc>
                <a:spcPct val="75000"/>
              </a:lnSpc>
              <a:spcBef>
                <a:spcPts val="1400"/>
              </a:spcBef>
              <a:spcAft>
                <a:spcPts val="200"/>
              </a:spcAft>
              <a:buClr>
                <a:schemeClr val="accent1"/>
              </a:buClr>
              <a:buSzPct val="80000"/>
            </a:pPr>
            <a:r>
              <a:rPr lang="fr-CH" spc="10" dirty="0">
                <a:solidFill>
                  <a:schemeClr val="tx1">
                    <a:lumMod val="65000"/>
                    <a:lumOff val="35000"/>
                  </a:schemeClr>
                </a:solidFill>
                <a:latin typeface="Arial" panose="020B0604020202020204" pitchFamily="34" charset="0"/>
                <a:cs typeface="Arial" panose="020B0604020202020204" pitchFamily="34" charset="0"/>
              </a:rPr>
              <a:t>« L’année 2021 a commencé dans la continuité de 2020, rythmée par les mesures liées à la pandémie. La Structure de soins de jour Les Acacias a toutefois poursuivi sa mission dans les soins et l’accompagnement de personnes touchées par des troubles cognitifs de type Alzheimer. Cela s’est réalisé dans un cadre plus sécure et serein grâce aux expériences et apprentissages acquis l’année précédente, mais également grâce à la précieuse confiance que nous ont accordée les familles ainsi qu’à l’engagement, la motivation et la capacité d’adaptation de l’équipe des Acacias. </a:t>
            </a:r>
          </a:p>
          <a:p>
            <a:pPr algn="just" defTabSz="914400">
              <a:lnSpc>
                <a:spcPct val="75000"/>
              </a:lnSpc>
              <a:spcBef>
                <a:spcPts val="1400"/>
              </a:spcBef>
              <a:spcAft>
                <a:spcPts val="200"/>
              </a:spcAft>
              <a:buClr>
                <a:schemeClr val="accent1"/>
              </a:buClr>
              <a:buSzPct val="80000"/>
            </a:pPr>
            <a:r>
              <a:rPr lang="fr-CH" spc="10" dirty="0">
                <a:solidFill>
                  <a:schemeClr val="tx1">
                    <a:lumMod val="65000"/>
                    <a:lumOff val="35000"/>
                  </a:schemeClr>
                </a:solidFill>
                <a:latin typeface="Arial" panose="020B0604020202020204" pitchFamily="34" charset="0"/>
                <a:cs typeface="Arial" panose="020B0604020202020204" pitchFamily="34" charset="0"/>
              </a:rPr>
              <a:t>De janvier à avril 2021, nous avons maintenu un accompagnement mixte alliant un accueil aux Acacias et des interventions à la journée et demi-journée au domicile des hôtes. Cette alternative a permis d’offrir une solution de répit aux proches aidants, à maintenir au mieux les facultés cognitives et l’autonomie de l’hôte, à anticiper les crises à la maison et éviter les hospitalisations non essentielles. </a:t>
            </a:r>
            <a:r>
              <a:rPr lang="fr-CH" spc="10" dirty="0">
                <a:solidFill>
                  <a:schemeClr val="tx1">
                    <a:lumMod val="65000"/>
                    <a:lumOff val="35000"/>
                  </a:schemeClr>
                </a:solidFill>
                <a:latin typeface="Arial" panose="020B0604020202020204" pitchFamily="34" charset="0"/>
                <a:cs typeface="Arial" panose="020B0604020202020204" pitchFamily="34" charset="0"/>
              </a:rPr>
              <a:t>Cette année encore, les interventions à domicile ont été accueillies par les familles et les hôtes avec soulagement</a:t>
            </a:r>
            <a:r>
              <a:rPr lang="fr-CH" spc="10" dirty="0" smtClean="0">
                <a:solidFill>
                  <a:schemeClr val="tx1">
                    <a:lumMod val="65000"/>
                    <a:lumOff val="35000"/>
                  </a:schemeClr>
                </a:solidFill>
                <a:latin typeface="Arial" panose="020B0604020202020204" pitchFamily="34" charset="0"/>
                <a:cs typeface="Arial" panose="020B0604020202020204" pitchFamily="34" charset="0"/>
              </a:rPr>
              <a:t>.</a:t>
            </a:r>
          </a:p>
          <a:p>
            <a:pPr algn="just" defTabSz="914400">
              <a:lnSpc>
                <a:spcPct val="75000"/>
              </a:lnSpc>
              <a:spcBef>
                <a:spcPts val="1400"/>
              </a:spcBef>
              <a:spcAft>
                <a:spcPts val="200"/>
              </a:spcAft>
              <a:buClr>
                <a:schemeClr val="accent1"/>
              </a:buClr>
              <a:buSzPct val="80000"/>
            </a:pPr>
            <a:r>
              <a:rPr lang="fr-CH" spc="10" dirty="0">
                <a:solidFill>
                  <a:schemeClr val="tx1">
                    <a:lumMod val="65000"/>
                    <a:lumOff val="35000"/>
                  </a:schemeClr>
                </a:solidFill>
                <a:latin typeface="Arial" panose="020B0604020202020204" pitchFamily="34" charset="0"/>
                <a:cs typeface="Arial" panose="020B0604020202020204" pitchFamily="34" charset="0"/>
              </a:rPr>
              <a:t>Dès le mois de mai, c’est avec optimisme et enthousiasme que l’équipe des Acacias a pu concentrer à nouveau ses activités au sein de la Structure de soins de jour. Grâce à la levée progressive des mesures sanitaires et avec prudence, nous avons pu augmenter la capacité d’accueil à 10 hôtes par jour. La liste d’attente s’élevait alors à 40 personnes, dont certaines demandes dataient de plus d’1 année. L’accueil de nouvelles personnes ne s’est néanmoins pas faite sans difficultés. Effectivement, au fil des appels, les familles annonçaient le décès ou le placement en EMS de leur proche. Cela en dit long sur l’impact de la pandémie et l’évolution défavorable de la maladie d’Alzheimer.</a:t>
            </a:r>
          </a:p>
          <a:p>
            <a:pPr algn="just" defTabSz="914400">
              <a:lnSpc>
                <a:spcPct val="75000"/>
              </a:lnSpc>
              <a:spcBef>
                <a:spcPts val="1400"/>
              </a:spcBef>
              <a:spcAft>
                <a:spcPts val="200"/>
              </a:spcAft>
              <a:buClr>
                <a:schemeClr val="accent1"/>
              </a:buClr>
              <a:buSzPct val="80000"/>
            </a:pPr>
            <a:endParaRPr lang="fr-CH" spc="10" dirty="0">
              <a:solidFill>
                <a:schemeClr val="tx1">
                  <a:lumMod val="65000"/>
                  <a:lumOff val="3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8014530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1193370" y="1202267"/>
            <a:ext cx="8663862" cy="5563658"/>
          </a:xfrm>
        </p:spPr>
        <p:txBody>
          <a:bodyPr>
            <a:normAutofit/>
          </a:bodyPr>
          <a:lstStyle/>
          <a:p>
            <a:pPr marL="548640" lvl="2" indent="0" algn="just">
              <a:buNone/>
            </a:pPr>
            <a:endParaRPr lang="fr-CH" dirty="0" smtClean="0">
              <a:solidFill>
                <a:schemeClr val="tx2"/>
              </a:solidFill>
              <a:latin typeface="Arial" panose="020B0604020202020204" pitchFamily="34" charset="0"/>
              <a:cs typeface="Arial" panose="020B0604020202020204" pitchFamily="34" charset="0"/>
            </a:endParaRPr>
          </a:p>
          <a:p>
            <a:pPr marL="548640" lvl="2" indent="0" algn="just">
              <a:buNone/>
            </a:pPr>
            <a:endParaRPr lang="fr-CH" dirty="0">
              <a:solidFill>
                <a:schemeClr val="tx2"/>
              </a:solidFill>
              <a:latin typeface="Arial" panose="020B0604020202020204" pitchFamily="34" charset="0"/>
              <a:cs typeface="Arial" panose="020B0604020202020204" pitchFamily="34" charset="0"/>
            </a:endParaRPr>
          </a:p>
          <a:p>
            <a:pPr lvl="2" algn="just"/>
            <a:endParaRPr lang="fr-CH" dirty="0" smtClean="0">
              <a:solidFill>
                <a:schemeClr val="tx2"/>
              </a:solidFill>
              <a:latin typeface="Arial" panose="020B0604020202020204" pitchFamily="34" charset="0"/>
              <a:cs typeface="Arial" panose="020B0604020202020204" pitchFamily="34" charset="0"/>
            </a:endParaRPr>
          </a:p>
          <a:p>
            <a:pPr lvl="2" algn="just"/>
            <a:endParaRPr lang="fr-CH" dirty="0" smtClean="0">
              <a:solidFill>
                <a:schemeClr val="tx2"/>
              </a:solidFill>
              <a:latin typeface="Arial" panose="020B0604020202020204" pitchFamily="34" charset="0"/>
              <a:cs typeface="Arial" panose="020B0604020202020204" pitchFamily="34" charset="0"/>
            </a:endParaRPr>
          </a:p>
          <a:p>
            <a:pPr marL="548640" lvl="2" indent="0" algn="just">
              <a:buNone/>
            </a:pPr>
            <a:endParaRPr lang="fr-CH" dirty="0">
              <a:solidFill>
                <a:schemeClr val="tx2"/>
              </a:solidFill>
              <a:latin typeface="Arial" panose="020B0604020202020204" pitchFamily="34" charset="0"/>
              <a:cs typeface="Arial" panose="020B0604020202020204" pitchFamily="34" charset="0"/>
            </a:endParaRPr>
          </a:p>
          <a:p>
            <a:pPr marL="548640" lvl="2" indent="0" algn="just">
              <a:buNone/>
            </a:pPr>
            <a:endParaRPr lang="fr-CH" dirty="0" smtClean="0">
              <a:solidFill>
                <a:schemeClr val="tx2"/>
              </a:solidFill>
              <a:latin typeface="Arial" panose="020B0604020202020204" pitchFamily="34" charset="0"/>
              <a:cs typeface="Arial" panose="020B0604020202020204" pitchFamily="34" charset="0"/>
            </a:endParaRPr>
          </a:p>
          <a:p>
            <a:pPr lvl="2" algn="just">
              <a:buFont typeface="Wingdings" panose="05000000000000000000" pitchFamily="2" charset="2"/>
              <a:buChar char="ü"/>
            </a:pPr>
            <a:endParaRPr lang="fr-CH" dirty="0" smtClean="0">
              <a:solidFill>
                <a:schemeClr val="tx2"/>
              </a:solidFill>
              <a:latin typeface="Arial" panose="020B0604020202020204" pitchFamily="34" charset="0"/>
              <a:cs typeface="Arial" panose="020B0604020202020204" pitchFamily="34" charset="0"/>
            </a:endParaRPr>
          </a:p>
          <a:p>
            <a:pPr lvl="2" algn="just">
              <a:buFont typeface="Wingdings" panose="05000000000000000000" pitchFamily="2" charset="2"/>
              <a:buChar char="ü"/>
            </a:pPr>
            <a:endParaRPr lang="fr-CH" sz="1800" dirty="0" smtClean="0"/>
          </a:p>
        </p:txBody>
      </p:sp>
      <p:sp>
        <p:nvSpPr>
          <p:cNvPr id="4" name="Espace réservé du numéro de diapositive 3"/>
          <p:cNvSpPr>
            <a:spLocks noGrp="1"/>
          </p:cNvSpPr>
          <p:nvPr>
            <p:ph type="sldNum" sz="quarter" idx="12"/>
          </p:nvPr>
        </p:nvSpPr>
        <p:spPr/>
        <p:txBody>
          <a:bodyPr>
            <a:normAutofit lnSpcReduction="10000"/>
          </a:bodyPr>
          <a:lstStyle/>
          <a:p>
            <a:fld id="{4FAB73BC-B049-4115-A692-8D63A059BFB8}" type="slidenum">
              <a:rPr lang="en-US" smtClean="0"/>
              <a:pPr/>
              <a:t>5</a:t>
            </a:fld>
            <a:endParaRPr lang="en-US" dirty="0"/>
          </a:p>
        </p:txBody>
      </p:sp>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83171" y="5963412"/>
            <a:ext cx="1748122" cy="708405"/>
          </a:xfrm>
          <a:prstGeom prst="rect">
            <a:avLst/>
          </a:prstGeom>
        </p:spPr>
      </p:pic>
      <p:sp>
        <p:nvSpPr>
          <p:cNvPr id="7" name="Rectangle 6"/>
          <p:cNvSpPr/>
          <p:nvPr/>
        </p:nvSpPr>
        <p:spPr>
          <a:xfrm>
            <a:off x="1084882" y="572457"/>
            <a:ext cx="9252488" cy="5899051"/>
          </a:xfrm>
          <a:prstGeom prst="rect">
            <a:avLst/>
          </a:prstGeom>
        </p:spPr>
        <p:txBody>
          <a:bodyPr wrap="square">
            <a:spAutoFit/>
          </a:bodyPr>
          <a:lstStyle/>
          <a:p>
            <a:pPr algn="just" defTabSz="914400">
              <a:lnSpc>
                <a:spcPct val="75000"/>
              </a:lnSpc>
              <a:spcBef>
                <a:spcPts val="1400"/>
              </a:spcBef>
              <a:spcAft>
                <a:spcPts val="200"/>
              </a:spcAft>
              <a:buClr>
                <a:schemeClr val="accent1"/>
              </a:buClr>
              <a:buSzPct val="80000"/>
            </a:pPr>
            <a:r>
              <a:rPr lang="fr-CH" spc="10" dirty="0">
                <a:solidFill>
                  <a:schemeClr val="tx1">
                    <a:lumMod val="65000"/>
                    <a:lumOff val="35000"/>
                  </a:schemeClr>
                </a:solidFill>
                <a:latin typeface="Arial" panose="020B0604020202020204" pitchFamily="34" charset="0"/>
                <a:cs typeface="Arial" panose="020B0604020202020204" pitchFamily="34" charset="0"/>
              </a:rPr>
              <a:t>Les hôtes que nous avons donc accueillis aux Acacias présentaient une situation bien plus complexe que lors des nouvelles entrées avant la pandémie : perte d’autonomie importante, épuisement du proche aidant, situation de crise à la limite d’un maintien à domicile. Le personnel des Acacias a dû, de fait, porter une attention particulière à ces nouveaux hôtes et à leur famille qui, très vite, ont demandé à augmenter le nombre de journées d’accueil aux Acacias.</a:t>
            </a:r>
          </a:p>
          <a:p>
            <a:pPr algn="just" defTabSz="914400">
              <a:lnSpc>
                <a:spcPct val="75000"/>
              </a:lnSpc>
              <a:spcBef>
                <a:spcPts val="1400"/>
              </a:spcBef>
              <a:spcAft>
                <a:spcPts val="200"/>
              </a:spcAft>
              <a:buClr>
                <a:schemeClr val="accent1"/>
              </a:buClr>
              <a:buSzPct val="80000"/>
            </a:pPr>
            <a:r>
              <a:rPr lang="fr-CH" spc="10" dirty="0">
                <a:solidFill>
                  <a:schemeClr val="tx1">
                    <a:lumMod val="65000"/>
                    <a:lumOff val="35000"/>
                  </a:schemeClr>
                </a:solidFill>
                <a:latin typeface="Arial" panose="020B0604020202020204" pitchFamily="34" charset="0"/>
                <a:cs typeface="Arial" panose="020B0604020202020204" pitchFamily="34" charset="0"/>
              </a:rPr>
              <a:t>Des défis, nous en avons et nous devrons encore y faire face ces prochaines années. Il s’agit des conséquences liées notamment à la crise sanitaire et au vieillissement de la population. Néanmoins, ces défis nous poussent à développer et améliorer encore notre mission de soins et d’accompagnement.</a:t>
            </a:r>
          </a:p>
          <a:p>
            <a:pPr algn="just" defTabSz="914400">
              <a:lnSpc>
                <a:spcPct val="75000"/>
              </a:lnSpc>
              <a:spcBef>
                <a:spcPts val="1400"/>
              </a:spcBef>
              <a:spcAft>
                <a:spcPts val="200"/>
              </a:spcAft>
              <a:buClr>
                <a:schemeClr val="accent1"/>
              </a:buClr>
              <a:buSzPct val="80000"/>
            </a:pPr>
            <a:r>
              <a:rPr lang="fr-CH" spc="10" dirty="0">
                <a:solidFill>
                  <a:schemeClr val="tx1">
                    <a:lumMod val="65000"/>
                    <a:lumOff val="35000"/>
                  </a:schemeClr>
                </a:solidFill>
                <a:latin typeface="Arial" panose="020B0604020202020204" pitchFamily="34" charset="0"/>
                <a:cs typeface="Arial" panose="020B0604020202020204" pitchFamily="34" charset="0"/>
              </a:rPr>
              <a:t>En automne 2021, certains membres du comité et la direction sont allés rencontrer M. Victor Fournier, chef du service de la santé publique, dans le but de signaler des difficultés rencontrées aux Acacias depuis plusieurs années : le manque de places d’accueil disponibles pour les personnes atteintes de troubles cognitifs et la difficulté à répondre aux besoins spécifiques des personnes touchées précocement dans leur santé. Nous avons été entendus par le SSP. </a:t>
            </a:r>
            <a:r>
              <a:rPr lang="fr-CH" spc="10" dirty="0">
                <a:solidFill>
                  <a:schemeClr val="tx1">
                    <a:lumMod val="65000"/>
                    <a:lumOff val="35000"/>
                  </a:schemeClr>
                </a:solidFill>
                <a:latin typeface="Arial" panose="020B0604020202020204" pitchFamily="34" charset="0"/>
                <a:cs typeface="Arial" panose="020B0604020202020204" pitchFamily="34" charset="0"/>
              </a:rPr>
              <a:t>Il tiendra compte de ces constats dans la nouvelle planification des soins de longue durée. </a:t>
            </a:r>
            <a:endParaRPr lang="fr-CH" spc="10" dirty="0" smtClean="0">
              <a:solidFill>
                <a:schemeClr val="tx1">
                  <a:lumMod val="65000"/>
                  <a:lumOff val="35000"/>
                </a:schemeClr>
              </a:solidFill>
              <a:latin typeface="Arial" panose="020B0604020202020204" pitchFamily="34" charset="0"/>
              <a:cs typeface="Arial" panose="020B0604020202020204" pitchFamily="34" charset="0"/>
            </a:endParaRPr>
          </a:p>
          <a:p>
            <a:pPr algn="just" defTabSz="914400">
              <a:lnSpc>
                <a:spcPct val="75000"/>
              </a:lnSpc>
              <a:spcBef>
                <a:spcPts val="1400"/>
              </a:spcBef>
              <a:spcAft>
                <a:spcPts val="200"/>
              </a:spcAft>
              <a:buClr>
                <a:schemeClr val="accent1"/>
              </a:buClr>
              <a:buSzPct val="80000"/>
            </a:pPr>
            <a:r>
              <a:rPr lang="fr-CH" spc="10" dirty="0">
                <a:solidFill>
                  <a:schemeClr val="tx1">
                    <a:lumMod val="65000"/>
                    <a:lumOff val="35000"/>
                  </a:schemeClr>
                </a:solidFill>
                <a:latin typeface="Arial" panose="020B0604020202020204" pitchFamily="34" charset="0"/>
                <a:cs typeface="Arial" panose="020B0604020202020204" pitchFamily="34" charset="0"/>
              </a:rPr>
              <a:t>Je désire terminer mes propos par des remerciements chaleureux et reconnaissants aux hôtes des Acacias et à leur famille pour leur confiance, à toute l’équipe des Acacias pour leur engagement, leur investissement et leur créativité, à nos bénévoles pour leur précieuse aide, à nos partenaires pour la bonne collaboration, à nos fidèles donateurs pour leur générosité ainsi qu’aux membres du comité des Acacias pour leur implication année après année. </a:t>
            </a:r>
          </a:p>
          <a:p>
            <a:pPr algn="just" defTabSz="914400">
              <a:lnSpc>
                <a:spcPct val="75000"/>
              </a:lnSpc>
              <a:spcBef>
                <a:spcPts val="1400"/>
              </a:spcBef>
              <a:spcAft>
                <a:spcPts val="200"/>
              </a:spcAft>
              <a:buClr>
                <a:schemeClr val="accent1"/>
              </a:buClr>
              <a:buSzPct val="80000"/>
            </a:pPr>
            <a:endParaRPr lang="fr-CH" spc="10" dirty="0">
              <a:solidFill>
                <a:schemeClr val="tx1">
                  <a:lumMod val="65000"/>
                  <a:lumOff val="3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7604137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1091390" y="929898"/>
            <a:ext cx="9214983" cy="4351337"/>
          </a:xfrm>
        </p:spPr>
        <p:txBody>
          <a:bodyPr>
            <a:normAutofit/>
          </a:bodyPr>
          <a:lstStyle/>
          <a:p>
            <a:pPr marL="0" indent="0" algn="just">
              <a:buNone/>
            </a:pPr>
            <a:r>
              <a:rPr lang="fr-CH" sz="1800" dirty="0">
                <a:latin typeface="Arial" panose="020B0604020202020204" pitchFamily="34" charset="0"/>
                <a:cs typeface="Arial" panose="020B0604020202020204" pitchFamily="34" charset="0"/>
              </a:rPr>
              <a:t>J’ajoute encore un grand merci à la Ville de Martigny pour son soutien, à M. Léonard </a:t>
            </a:r>
            <a:r>
              <a:rPr lang="fr-CH" sz="1800" dirty="0" err="1">
                <a:latin typeface="Arial" panose="020B0604020202020204" pitchFamily="34" charset="0"/>
                <a:cs typeface="Arial" panose="020B0604020202020204" pitchFamily="34" charset="0"/>
              </a:rPr>
              <a:t>Gianadda</a:t>
            </a:r>
            <a:r>
              <a:rPr lang="fr-CH" sz="1800" dirty="0">
                <a:latin typeface="Arial" panose="020B0604020202020204" pitchFamily="34" charset="0"/>
                <a:cs typeface="Arial" panose="020B0604020202020204" pitchFamily="34" charset="0"/>
              </a:rPr>
              <a:t>, fidèle donateur, qui, en 2021, a permis la remise en état de la rampe d’accès et la pose d’une main courante de sécurité. Un merci aussi à la Fondation Léon et Sylvie Mathey de nous avoir offert de nouvelles chaises et remplacé notre vieille imprimante</a:t>
            </a:r>
            <a:r>
              <a:rPr lang="fr-CH" sz="1800" dirty="0">
                <a:latin typeface="Arial" panose="020B0604020202020204" pitchFamily="34" charset="0"/>
                <a:cs typeface="Arial" panose="020B0604020202020204" pitchFamily="34" charset="0"/>
              </a:rPr>
              <a:t>.»</a:t>
            </a:r>
            <a:endParaRPr lang="fr-CH" sz="1800" dirty="0">
              <a:latin typeface="Arial" panose="020B0604020202020204" pitchFamily="34" charset="0"/>
              <a:cs typeface="Arial" panose="020B0604020202020204" pitchFamily="34" charset="0"/>
            </a:endParaRPr>
          </a:p>
        </p:txBody>
      </p:sp>
      <p:sp>
        <p:nvSpPr>
          <p:cNvPr id="4" name="Espace réservé du numéro de diapositive 3"/>
          <p:cNvSpPr>
            <a:spLocks noGrp="1"/>
          </p:cNvSpPr>
          <p:nvPr>
            <p:ph type="sldNum" sz="quarter" idx="12"/>
          </p:nvPr>
        </p:nvSpPr>
        <p:spPr/>
        <p:txBody>
          <a:bodyPr>
            <a:normAutofit lnSpcReduction="10000"/>
          </a:bodyPr>
          <a:lstStyle/>
          <a:p>
            <a:fld id="{4FAB73BC-B049-4115-A692-8D63A059BFB8}" type="slidenum">
              <a:rPr lang="en-US" smtClean="0"/>
              <a:pPr/>
              <a:t>6</a:t>
            </a:fld>
            <a:endParaRPr lang="en-US" dirty="0"/>
          </a:p>
        </p:txBody>
      </p:sp>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83171" y="5963412"/>
            <a:ext cx="1748122" cy="708405"/>
          </a:xfrm>
          <a:prstGeom prst="rect">
            <a:avLst/>
          </a:prstGeom>
        </p:spPr>
      </p:pic>
    </p:spTree>
    <p:extLst>
      <p:ext uri="{BB962C8B-B14F-4D97-AF65-F5344CB8AC3E}">
        <p14:creationId xmlns:p14="http://schemas.microsoft.com/office/powerpoint/2010/main" val="33728886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pPr algn="ctr"/>
            <a:r>
              <a:rPr lang="fr-CH" dirty="0" smtClean="0"/>
              <a:t>Rapport d’activité 2021</a:t>
            </a:r>
            <a:endParaRPr lang="fr-CH" dirty="0"/>
          </a:p>
        </p:txBody>
      </p:sp>
      <p:sp>
        <p:nvSpPr>
          <p:cNvPr id="3" name="Espace réservé du contenu 2"/>
          <p:cNvSpPr>
            <a:spLocks noGrp="1"/>
          </p:cNvSpPr>
          <p:nvPr>
            <p:ph idx="1"/>
          </p:nvPr>
        </p:nvSpPr>
        <p:spPr/>
        <p:txBody>
          <a:bodyPr/>
          <a:lstStyle/>
          <a:p>
            <a:pPr marL="0" indent="0">
              <a:buNone/>
            </a:pPr>
            <a:r>
              <a:rPr lang="fr-CH" dirty="0">
                <a:latin typeface="Arial" panose="020B0604020202020204" pitchFamily="34" charset="0"/>
                <a:cs typeface="Arial" panose="020B0604020202020204" pitchFamily="34" charset="0"/>
              </a:rPr>
              <a:t>Poursuivons par un bref compte-rendu des activités des Acacias durant l’année écoulée. </a:t>
            </a:r>
            <a:endParaRPr lang="fr-CH" dirty="0" smtClean="0"/>
          </a:p>
        </p:txBody>
      </p:sp>
      <p:sp>
        <p:nvSpPr>
          <p:cNvPr id="4" name="Espace réservé du numéro de diapositive 3"/>
          <p:cNvSpPr>
            <a:spLocks noGrp="1"/>
          </p:cNvSpPr>
          <p:nvPr>
            <p:ph type="sldNum" sz="quarter" idx="12"/>
          </p:nvPr>
        </p:nvSpPr>
        <p:spPr/>
        <p:txBody>
          <a:bodyPr>
            <a:normAutofit lnSpcReduction="10000"/>
          </a:bodyPr>
          <a:lstStyle/>
          <a:p>
            <a:fld id="{4FAB73BC-B049-4115-A692-8D63A059BFB8}" type="slidenum">
              <a:rPr lang="en-US" smtClean="0"/>
              <a:pPr/>
              <a:t>7</a:t>
            </a:fld>
            <a:endParaRPr lang="en-US" dirty="0"/>
          </a:p>
        </p:txBody>
      </p:sp>
      <p:pic>
        <p:nvPicPr>
          <p:cNvPr id="5" name="Image 4"/>
          <p:cNvPicPr>
            <a:picLocks noChangeAspect="1"/>
          </p:cNvPicPr>
          <p:nvPr/>
        </p:nvPicPr>
        <p:blipFill>
          <a:blip r:embed="rId2"/>
          <a:stretch>
            <a:fillRect/>
          </a:stretch>
        </p:blipFill>
        <p:spPr>
          <a:xfrm>
            <a:off x="8985428" y="5964016"/>
            <a:ext cx="1743607" cy="707197"/>
          </a:xfrm>
          <a:prstGeom prst="rect">
            <a:avLst/>
          </a:prstGeom>
        </p:spPr>
      </p:pic>
    </p:spTree>
    <p:extLst>
      <p:ext uri="{BB962C8B-B14F-4D97-AF65-F5344CB8AC3E}">
        <p14:creationId xmlns:p14="http://schemas.microsoft.com/office/powerpoint/2010/main" val="34797330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50830" y="6317615"/>
            <a:ext cx="1748122" cy="708405"/>
          </a:xfrm>
          <a:prstGeom prst="rect">
            <a:avLst/>
          </a:prstGeom>
        </p:spPr>
      </p:pic>
      <p:sp>
        <p:nvSpPr>
          <p:cNvPr id="2" name="Titre 1"/>
          <p:cNvSpPr>
            <a:spLocks noGrp="1"/>
          </p:cNvSpPr>
          <p:nvPr>
            <p:ph type="title"/>
          </p:nvPr>
        </p:nvSpPr>
        <p:spPr>
          <a:xfrm>
            <a:off x="1261873" y="0"/>
            <a:ext cx="9528048" cy="931333"/>
          </a:xfrm>
        </p:spPr>
        <p:txBody>
          <a:bodyPr/>
          <a:lstStyle/>
          <a:p>
            <a:pPr algn="ctr"/>
            <a:r>
              <a:rPr lang="fr-CH" dirty="0" smtClean="0"/>
              <a:t>Les Acacias en quelques chiffres</a:t>
            </a:r>
            <a:endParaRPr lang="fr-CH" dirty="0"/>
          </a:p>
        </p:txBody>
      </p:sp>
      <p:sp>
        <p:nvSpPr>
          <p:cNvPr id="3" name="Espace réservé du contenu 2"/>
          <p:cNvSpPr>
            <a:spLocks noGrp="1"/>
          </p:cNvSpPr>
          <p:nvPr>
            <p:ph idx="1"/>
          </p:nvPr>
        </p:nvSpPr>
        <p:spPr>
          <a:xfrm>
            <a:off x="1261873" y="931333"/>
            <a:ext cx="9022772" cy="5740485"/>
          </a:xfrm>
        </p:spPr>
        <p:txBody>
          <a:bodyPr>
            <a:normAutofit fontScale="85000" lnSpcReduction="20000"/>
          </a:bodyPr>
          <a:lstStyle/>
          <a:p>
            <a:r>
              <a:rPr lang="fr-CH" dirty="0" smtClean="0">
                <a:solidFill>
                  <a:schemeClr val="accent1"/>
                </a:solidFill>
                <a:latin typeface="Arial" panose="020B0604020202020204" pitchFamily="34" charset="0"/>
                <a:cs typeface="Arial" panose="020B0604020202020204" pitchFamily="34" charset="0"/>
              </a:rPr>
              <a:t>Capacité d’accueil adaptée </a:t>
            </a:r>
            <a:r>
              <a:rPr lang="fr-CH" dirty="0" smtClean="0">
                <a:solidFill>
                  <a:schemeClr val="tx2"/>
                </a:solidFill>
                <a:latin typeface="Arial" panose="020B0604020202020204" pitchFamily="34" charset="0"/>
                <a:cs typeface="Arial" panose="020B0604020202020204" pitchFamily="34" charset="0"/>
              </a:rPr>
              <a:t>aux normes liées à la pandémie (maximum 10 hôtes par jour)</a:t>
            </a:r>
          </a:p>
          <a:p>
            <a:r>
              <a:rPr lang="fr-CH" dirty="0">
                <a:solidFill>
                  <a:schemeClr val="accent1"/>
                </a:solidFill>
                <a:latin typeface="Arial" panose="020B0604020202020204" pitchFamily="34" charset="0"/>
                <a:cs typeface="Arial" panose="020B0604020202020204" pitchFamily="34" charset="0"/>
              </a:rPr>
              <a:t>2136.5 journées</a:t>
            </a:r>
            <a:r>
              <a:rPr lang="fr-CH" dirty="0">
                <a:latin typeface="Arial" panose="020B0604020202020204" pitchFamily="34" charset="0"/>
                <a:cs typeface="Arial" panose="020B0604020202020204" pitchFamily="34" charset="0"/>
              </a:rPr>
              <a:t> </a:t>
            </a:r>
            <a:r>
              <a:rPr lang="fr-CH" dirty="0" smtClean="0">
                <a:latin typeface="Arial" panose="020B0604020202020204" pitchFamily="34" charset="0"/>
                <a:cs typeface="Arial" panose="020B0604020202020204" pitchFamily="34" charset="0"/>
              </a:rPr>
              <a:t>d’accueil</a:t>
            </a:r>
          </a:p>
          <a:p>
            <a:pPr algn="just"/>
            <a:r>
              <a:rPr lang="fr-CH" dirty="0" smtClean="0">
                <a:latin typeface="Arial" panose="020B0604020202020204" pitchFamily="34" charset="0"/>
                <a:cs typeface="Arial" panose="020B0604020202020204" pitchFamily="34" charset="0"/>
              </a:rPr>
              <a:t>Taux </a:t>
            </a:r>
            <a:r>
              <a:rPr lang="fr-CH" dirty="0">
                <a:latin typeface="Arial" panose="020B0604020202020204" pitchFamily="34" charset="0"/>
                <a:cs typeface="Arial" panose="020B0604020202020204" pitchFamily="34" charset="0"/>
              </a:rPr>
              <a:t>d’occupation </a:t>
            </a:r>
            <a:r>
              <a:rPr lang="fr-CH" dirty="0" smtClean="0">
                <a:latin typeface="Arial" panose="020B0604020202020204" pitchFamily="34" charset="0"/>
                <a:cs typeface="Arial" panose="020B0604020202020204" pitchFamily="34" charset="0"/>
              </a:rPr>
              <a:t>de </a:t>
            </a:r>
            <a:r>
              <a:rPr lang="fr-CH" dirty="0" smtClean="0">
                <a:solidFill>
                  <a:schemeClr val="accent1"/>
                </a:solidFill>
                <a:latin typeface="Arial" panose="020B0604020202020204" pitchFamily="34" charset="0"/>
                <a:cs typeface="Arial" panose="020B0604020202020204" pitchFamily="34" charset="0"/>
              </a:rPr>
              <a:t>71.21% </a:t>
            </a:r>
            <a:r>
              <a:rPr lang="fr-CH" dirty="0" smtClean="0">
                <a:latin typeface="Arial" panose="020B0604020202020204" pitchFamily="34" charset="0"/>
                <a:cs typeface="Arial" panose="020B0604020202020204" pitchFamily="34" charset="0"/>
              </a:rPr>
              <a:t>(capacité maximale de </a:t>
            </a:r>
            <a:r>
              <a:rPr lang="fr-CH" dirty="0" smtClean="0">
                <a:solidFill>
                  <a:schemeClr val="accent1"/>
                </a:solidFill>
                <a:latin typeface="Arial" panose="020B0604020202020204" pitchFamily="34" charset="0"/>
                <a:cs typeface="Arial" panose="020B0604020202020204" pitchFamily="34" charset="0"/>
              </a:rPr>
              <a:t>12 hôtes /jour</a:t>
            </a:r>
            <a:r>
              <a:rPr lang="fr-CH" dirty="0" smtClean="0">
                <a:latin typeface="Arial" panose="020B0604020202020204" pitchFamily="34" charset="0"/>
                <a:cs typeface="Arial" panose="020B0604020202020204" pitchFamily="34" charset="0"/>
              </a:rPr>
              <a:t>) mais de </a:t>
            </a:r>
            <a:r>
              <a:rPr lang="fr-CH" dirty="0" smtClean="0">
                <a:solidFill>
                  <a:schemeClr val="accent1"/>
                </a:solidFill>
                <a:latin typeface="Arial" panose="020B0604020202020204" pitchFamily="34" charset="0"/>
                <a:cs typeface="Arial" panose="020B0604020202020204" pitchFamily="34" charset="0"/>
              </a:rPr>
              <a:t>85.46% pour 10 hôtes/jour</a:t>
            </a:r>
          </a:p>
          <a:p>
            <a:r>
              <a:rPr lang="fr-CH" dirty="0" smtClean="0">
                <a:solidFill>
                  <a:schemeClr val="accent1"/>
                </a:solidFill>
                <a:latin typeface="Arial" panose="020B0604020202020204" pitchFamily="34" charset="0"/>
                <a:cs typeface="Arial" panose="020B0604020202020204" pitchFamily="34" charset="0"/>
              </a:rPr>
              <a:t>24 hôtes </a:t>
            </a:r>
            <a:r>
              <a:rPr lang="fr-CH" dirty="0" smtClean="0">
                <a:solidFill>
                  <a:schemeClr val="tx2"/>
                </a:solidFill>
                <a:latin typeface="Arial" panose="020B0604020202020204" pitchFamily="34" charset="0"/>
                <a:cs typeface="Arial" panose="020B0604020202020204" pitchFamily="34" charset="0"/>
              </a:rPr>
              <a:t>accueillis </a:t>
            </a:r>
            <a:r>
              <a:rPr lang="fr-CH" dirty="0" smtClean="0">
                <a:latin typeface="Arial" panose="020B0604020202020204" pitchFamily="34" charset="0"/>
                <a:cs typeface="Arial" panose="020B0604020202020204" pitchFamily="34" charset="0"/>
              </a:rPr>
              <a:t>(12 femmes et 12 hommes) </a:t>
            </a:r>
            <a:endParaRPr lang="fr-CH" dirty="0">
              <a:latin typeface="Arial" panose="020B0604020202020204" pitchFamily="34" charset="0"/>
              <a:cs typeface="Arial" panose="020B0604020202020204" pitchFamily="34" charset="0"/>
            </a:endParaRPr>
          </a:p>
          <a:p>
            <a:pPr algn="just"/>
            <a:r>
              <a:rPr lang="fr-CH" dirty="0" smtClean="0">
                <a:solidFill>
                  <a:schemeClr val="accent1"/>
                </a:solidFill>
                <a:latin typeface="Arial" panose="020B0604020202020204" pitchFamily="34" charset="0"/>
                <a:cs typeface="Arial" panose="020B0604020202020204" pitchFamily="34" charset="0"/>
              </a:rPr>
              <a:t>11 </a:t>
            </a:r>
            <a:r>
              <a:rPr lang="fr-CH" dirty="0" smtClean="0">
                <a:latin typeface="Arial" panose="020B0604020202020204" pitchFamily="34" charset="0"/>
                <a:cs typeface="Arial" panose="020B0604020202020204" pitchFamily="34" charset="0"/>
              </a:rPr>
              <a:t>hôtes de </a:t>
            </a:r>
            <a:r>
              <a:rPr lang="fr-CH" dirty="0" smtClean="0">
                <a:solidFill>
                  <a:schemeClr val="accent1"/>
                </a:solidFill>
                <a:latin typeface="Arial" panose="020B0604020202020204" pitchFamily="34" charset="0"/>
                <a:cs typeface="Arial" panose="020B0604020202020204" pitchFamily="34" charset="0"/>
              </a:rPr>
              <a:t>Martigny </a:t>
            </a:r>
            <a:r>
              <a:rPr lang="fr-CH" dirty="0" smtClean="0">
                <a:latin typeface="Arial" panose="020B0604020202020204" pitchFamily="34" charset="0"/>
                <a:cs typeface="Arial" panose="020B0604020202020204" pitchFamily="34" charset="0"/>
              </a:rPr>
              <a:t>(992.5 journées) et </a:t>
            </a:r>
            <a:r>
              <a:rPr lang="fr-CH" dirty="0" smtClean="0">
                <a:solidFill>
                  <a:schemeClr val="accent1"/>
                </a:solidFill>
                <a:latin typeface="Arial" panose="020B0604020202020204" pitchFamily="34" charset="0"/>
                <a:cs typeface="Arial" panose="020B0604020202020204" pitchFamily="34" charset="0"/>
              </a:rPr>
              <a:t>13 </a:t>
            </a:r>
            <a:r>
              <a:rPr lang="fr-CH" dirty="0" smtClean="0">
                <a:latin typeface="Arial" panose="020B0604020202020204" pitchFamily="34" charset="0"/>
                <a:cs typeface="Arial" panose="020B0604020202020204" pitchFamily="34" charset="0"/>
              </a:rPr>
              <a:t>hôtes en </a:t>
            </a:r>
            <a:r>
              <a:rPr lang="fr-CH" dirty="0" smtClean="0">
                <a:solidFill>
                  <a:schemeClr val="accent1"/>
                </a:solidFill>
                <a:latin typeface="Arial" panose="020B0604020202020204" pitchFamily="34" charset="0"/>
                <a:cs typeface="Arial" panose="020B0604020202020204" pitchFamily="34" charset="0"/>
              </a:rPr>
              <a:t>hors-commune</a:t>
            </a:r>
            <a:r>
              <a:rPr lang="fr-CH" dirty="0" smtClean="0">
                <a:latin typeface="Arial" panose="020B0604020202020204" pitchFamily="34" charset="0"/>
                <a:cs typeface="Arial" panose="020B0604020202020204" pitchFamily="34" charset="0"/>
              </a:rPr>
              <a:t> (1144 journées) </a:t>
            </a:r>
            <a:r>
              <a:rPr lang="fr-CH" i="1" dirty="0" smtClean="0">
                <a:latin typeface="Arial" panose="020B0604020202020204" pitchFamily="34" charset="0"/>
                <a:cs typeface="Arial" panose="020B0604020202020204" pitchFamily="34" charset="0"/>
              </a:rPr>
              <a:t>=&gt;</a:t>
            </a:r>
            <a:r>
              <a:rPr lang="fr-CH" dirty="0" smtClean="0">
                <a:latin typeface="Arial" panose="020B0604020202020204" pitchFamily="34" charset="0"/>
                <a:cs typeface="Arial" panose="020B0604020202020204" pitchFamily="34" charset="0"/>
              </a:rPr>
              <a:t> </a:t>
            </a:r>
            <a:r>
              <a:rPr lang="fr-CH" i="1" dirty="0" smtClean="0">
                <a:latin typeface="Arial" panose="020B0604020202020204" pitchFamily="34" charset="0"/>
                <a:cs typeface="Arial" panose="020B0604020202020204" pitchFamily="34" charset="0"/>
              </a:rPr>
              <a:t>place limitée à 10 hôtes par jour + places disponibles dans les EMS de Martigny</a:t>
            </a:r>
          </a:p>
          <a:p>
            <a:r>
              <a:rPr lang="fr-CH" dirty="0" smtClean="0">
                <a:solidFill>
                  <a:schemeClr val="accent1"/>
                </a:solidFill>
                <a:latin typeface="Arial" panose="020B0604020202020204" pitchFamily="34" charset="0"/>
                <a:cs typeface="Arial" panose="020B0604020202020204" pitchFamily="34" charset="0"/>
              </a:rPr>
              <a:t>7 admissions </a:t>
            </a:r>
            <a:r>
              <a:rPr lang="fr-CH" dirty="0" smtClean="0">
                <a:latin typeface="Arial" panose="020B0604020202020204" pitchFamily="34" charset="0"/>
                <a:cs typeface="Arial" panose="020B0604020202020204" pitchFamily="34" charset="0"/>
              </a:rPr>
              <a:t>et </a:t>
            </a:r>
            <a:r>
              <a:rPr lang="fr-CH" dirty="0" smtClean="0">
                <a:solidFill>
                  <a:schemeClr val="accent1"/>
                </a:solidFill>
                <a:latin typeface="Arial" panose="020B0604020202020204" pitchFamily="34" charset="0"/>
                <a:cs typeface="Arial" panose="020B0604020202020204" pitchFamily="34" charset="0"/>
              </a:rPr>
              <a:t>7 départs </a:t>
            </a:r>
          </a:p>
          <a:p>
            <a:r>
              <a:rPr lang="fr-CH" dirty="0" smtClean="0">
                <a:latin typeface="Arial" panose="020B0604020202020204" pitchFamily="34" charset="0"/>
                <a:cs typeface="Arial" panose="020B0604020202020204" pitchFamily="34" charset="0"/>
              </a:rPr>
              <a:t>Moyenne d’âge </a:t>
            </a:r>
            <a:r>
              <a:rPr lang="fr-CH" dirty="0" smtClean="0">
                <a:solidFill>
                  <a:schemeClr val="tx2"/>
                </a:solidFill>
                <a:latin typeface="Arial" panose="020B0604020202020204" pitchFamily="34" charset="0"/>
                <a:cs typeface="Arial" panose="020B0604020202020204" pitchFamily="34" charset="0"/>
              </a:rPr>
              <a:t>de</a:t>
            </a:r>
            <a:r>
              <a:rPr lang="fr-CH" dirty="0" smtClean="0">
                <a:solidFill>
                  <a:schemeClr val="accent1"/>
                </a:solidFill>
                <a:latin typeface="Arial" panose="020B0604020202020204" pitchFamily="34" charset="0"/>
                <a:cs typeface="Arial" panose="020B0604020202020204" pitchFamily="34" charset="0"/>
              </a:rPr>
              <a:t> 81.37 ans </a:t>
            </a:r>
            <a:r>
              <a:rPr lang="fr-CH" dirty="0" smtClean="0">
                <a:latin typeface="Arial" panose="020B0604020202020204" pitchFamily="34" charset="0"/>
                <a:cs typeface="Arial" panose="020B0604020202020204" pitchFamily="34" charset="0"/>
              </a:rPr>
              <a:t>(de 70 à 92 ans)</a:t>
            </a:r>
          </a:p>
          <a:p>
            <a:r>
              <a:rPr lang="fr-CH" dirty="0">
                <a:solidFill>
                  <a:schemeClr val="accent1"/>
                </a:solidFill>
                <a:latin typeface="Arial" panose="020B0604020202020204" pitchFamily="34" charset="0"/>
                <a:cs typeface="Arial" panose="020B0604020202020204" pitchFamily="34" charset="0"/>
              </a:rPr>
              <a:t>63 interventions à domicile</a:t>
            </a:r>
            <a:r>
              <a:rPr lang="fr-CH" dirty="0">
                <a:latin typeface="Arial" panose="020B0604020202020204" pitchFamily="34" charset="0"/>
                <a:cs typeface="Arial" panose="020B0604020202020204" pitchFamily="34" charset="0"/>
              </a:rPr>
              <a:t> (24 journées et 39 demi-journées) de janvier à avril 2021, concernent </a:t>
            </a:r>
            <a:r>
              <a:rPr lang="fr-CH" dirty="0">
                <a:solidFill>
                  <a:schemeClr val="accent1"/>
                </a:solidFill>
                <a:latin typeface="Arial" panose="020B0604020202020204" pitchFamily="34" charset="0"/>
                <a:cs typeface="Arial" panose="020B0604020202020204" pitchFamily="34" charset="0"/>
              </a:rPr>
              <a:t>7 hôtes</a:t>
            </a:r>
          </a:p>
          <a:p>
            <a:r>
              <a:rPr lang="fr-CH" dirty="0" smtClean="0">
                <a:solidFill>
                  <a:schemeClr val="accent1"/>
                </a:solidFill>
                <a:latin typeface="Arial" panose="020B0604020202020204" pitchFamily="34" charset="0"/>
                <a:cs typeface="Arial" panose="020B0604020202020204" pitchFamily="34" charset="0"/>
              </a:rPr>
              <a:t>183 </a:t>
            </a:r>
            <a:r>
              <a:rPr lang="fr-CH" dirty="0" smtClean="0">
                <a:latin typeface="Arial" panose="020B0604020202020204" pitchFamily="34" charset="0"/>
                <a:cs typeface="Arial" panose="020B0604020202020204" pitchFamily="34" charset="0"/>
              </a:rPr>
              <a:t>journées </a:t>
            </a:r>
            <a:r>
              <a:rPr lang="fr-CH" dirty="0" smtClean="0">
                <a:solidFill>
                  <a:schemeClr val="accent1"/>
                </a:solidFill>
                <a:latin typeface="Arial" panose="020B0604020202020204" pitchFamily="34" charset="0"/>
                <a:cs typeface="Arial" panose="020B0604020202020204" pitchFamily="34" charset="0"/>
              </a:rPr>
              <a:t>d’absence</a:t>
            </a:r>
            <a:r>
              <a:rPr lang="fr-CH" dirty="0" smtClean="0">
                <a:latin typeface="Arial" panose="020B0604020202020204" pitchFamily="34" charset="0"/>
                <a:cs typeface="Arial" panose="020B0604020202020204" pitchFamily="34" charset="0"/>
              </a:rPr>
              <a:t> dont 39 liées au Covid-19</a:t>
            </a:r>
          </a:p>
          <a:p>
            <a:r>
              <a:rPr lang="fr-CH" dirty="0" smtClean="0">
                <a:latin typeface="Arial" panose="020B0604020202020204" pitchFamily="34" charset="0"/>
                <a:cs typeface="Arial" panose="020B0604020202020204" pitchFamily="34" charset="0"/>
              </a:rPr>
              <a:t>Durée de séjour moyen de </a:t>
            </a:r>
            <a:r>
              <a:rPr lang="fr-CH" dirty="0" smtClean="0">
                <a:solidFill>
                  <a:schemeClr val="accent1"/>
                </a:solidFill>
                <a:latin typeface="Arial" panose="020B0604020202020204" pitchFamily="34" charset="0"/>
                <a:cs typeface="Arial" panose="020B0604020202020204" pitchFamily="34" charset="0"/>
              </a:rPr>
              <a:t>996 jours </a:t>
            </a:r>
            <a:r>
              <a:rPr lang="fr-CH" dirty="0" smtClean="0">
                <a:solidFill>
                  <a:schemeClr val="tx2"/>
                </a:solidFill>
                <a:latin typeface="Arial" panose="020B0604020202020204" pitchFamily="34" charset="0"/>
                <a:cs typeface="Arial" panose="020B0604020202020204" pitchFamily="34" charset="0"/>
              </a:rPr>
              <a:t>(de 1 mois à plus de 5 ans), soit 2.80 années</a:t>
            </a:r>
          </a:p>
          <a:p>
            <a:r>
              <a:rPr lang="fr-CH" dirty="0" smtClean="0">
                <a:solidFill>
                  <a:schemeClr val="tx2"/>
                </a:solidFill>
                <a:latin typeface="Arial" panose="020B0604020202020204" pitchFamily="34" charset="0"/>
                <a:cs typeface="Arial" panose="020B0604020202020204" pitchFamily="34" charset="0"/>
              </a:rPr>
              <a:t>Un délai d’attente de plus </a:t>
            </a:r>
            <a:r>
              <a:rPr lang="fr-CH" dirty="0" smtClean="0">
                <a:solidFill>
                  <a:schemeClr val="accent1"/>
                </a:solidFill>
                <a:latin typeface="Arial" panose="020B0604020202020204" pitchFamily="34" charset="0"/>
                <a:cs typeface="Arial" panose="020B0604020202020204" pitchFamily="34" charset="0"/>
              </a:rPr>
              <a:t>d’1 année</a:t>
            </a:r>
            <a:r>
              <a:rPr lang="fr-CH" dirty="0" smtClean="0">
                <a:solidFill>
                  <a:schemeClr val="tx2"/>
                </a:solidFill>
                <a:latin typeface="Arial" panose="020B0604020202020204" pitchFamily="34" charset="0"/>
                <a:cs typeface="Arial" panose="020B0604020202020204" pitchFamily="34" charset="0"/>
              </a:rPr>
              <a:t> (418 jours)</a:t>
            </a:r>
          </a:p>
          <a:p>
            <a:r>
              <a:rPr lang="fr-CH" dirty="0" smtClean="0">
                <a:solidFill>
                  <a:schemeClr val="accent1"/>
                </a:solidFill>
                <a:latin typeface="Arial" panose="020B0604020202020204" pitchFamily="34" charset="0"/>
                <a:cs typeface="Arial" panose="020B0604020202020204" pitchFamily="34" charset="0"/>
              </a:rPr>
              <a:t>73 demandes d’accueil </a:t>
            </a:r>
            <a:r>
              <a:rPr lang="fr-CH" dirty="0" smtClean="0">
                <a:solidFill>
                  <a:schemeClr val="tx2"/>
                </a:solidFill>
                <a:latin typeface="Arial" panose="020B0604020202020204" pitchFamily="34" charset="0"/>
                <a:cs typeface="Arial" panose="020B0604020202020204" pitchFamily="34" charset="0"/>
              </a:rPr>
              <a:t>dont 33 annulations (45%). </a:t>
            </a:r>
            <a:r>
              <a:rPr lang="fr-CH" dirty="0" smtClean="0">
                <a:solidFill>
                  <a:schemeClr val="accent1"/>
                </a:solidFill>
                <a:latin typeface="Arial" panose="020B0604020202020204" pitchFamily="34" charset="0"/>
                <a:cs typeface="Arial" panose="020B0604020202020204" pitchFamily="34" charset="0"/>
              </a:rPr>
              <a:t>20</a:t>
            </a:r>
            <a:r>
              <a:rPr lang="fr-CH" dirty="0" smtClean="0">
                <a:solidFill>
                  <a:schemeClr val="tx2"/>
                </a:solidFill>
                <a:latin typeface="Arial" panose="020B0604020202020204" pitchFamily="34" charset="0"/>
                <a:cs typeface="Arial" panose="020B0604020202020204" pitchFamily="34" charset="0"/>
              </a:rPr>
              <a:t> sont liés à un </a:t>
            </a:r>
            <a:r>
              <a:rPr lang="fr-CH" dirty="0" smtClean="0">
                <a:solidFill>
                  <a:schemeClr val="accent1"/>
                </a:solidFill>
                <a:latin typeface="Arial" panose="020B0604020202020204" pitchFamily="34" charset="0"/>
                <a:cs typeface="Arial" panose="020B0604020202020204" pitchFamily="34" charset="0"/>
              </a:rPr>
              <a:t>placement en EMS </a:t>
            </a:r>
            <a:r>
              <a:rPr lang="fr-CH" dirty="0" smtClean="0">
                <a:solidFill>
                  <a:schemeClr val="tx2"/>
                </a:solidFill>
                <a:latin typeface="Arial" panose="020B0604020202020204" pitchFamily="34" charset="0"/>
                <a:cs typeface="Arial" panose="020B0604020202020204" pitchFamily="34" charset="0"/>
              </a:rPr>
              <a:t>et </a:t>
            </a:r>
            <a:r>
              <a:rPr lang="fr-CH" dirty="0" smtClean="0">
                <a:solidFill>
                  <a:schemeClr val="accent1"/>
                </a:solidFill>
                <a:latin typeface="Arial" panose="020B0604020202020204" pitchFamily="34" charset="0"/>
                <a:cs typeface="Arial" panose="020B0604020202020204" pitchFamily="34" charset="0"/>
              </a:rPr>
              <a:t>9</a:t>
            </a:r>
            <a:r>
              <a:rPr lang="fr-CH" dirty="0" smtClean="0">
                <a:solidFill>
                  <a:schemeClr val="tx2"/>
                </a:solidFill>
                <a:latin typeface="Arial" panose="020B0604020202020204" pitchFamily="34" charset="0"/>
                <a:cs typeface="Arial" panose="020B0604020202020204" pitchFamily="34" charset="0"/>
              </a:rPr>
              <a:t> liés dans un accueil dans une </a:t>
            </a:r>
            <a:r>
              <a:rPr lang="fr-CH" dirty="0" smtClean="0">
                <a:solidFill>
                  <a:schemeClr val="accent1"/>
                </a:solidFill>
                <a:latin typeface="Arial" panose="020B0604020202020204" pitchFamily="34" charset="0"/>
                <a:cs typeface="Arial" panose="020B0604020202020204" pitchFamily="34" charset="0"/>
              </a:rPr>
              <a:t>autre structure de soins de jour</a:t>
            </a:r>
            <a:r>
              <a:rPr lang="fr-CH" dirty="0" smtClean="0">
                <a:solidFill>
                  <a:schemeClr val="tx2"/>
                </a:solidFill>
                <a:latin typeface="Arial" panose="020B0604020202020204" pitchFamily="34" charset="0"/>
                <a:cs typeface="Arial" panose="020B0604020202020204" pitchFamily="34" charset="0"/>
              </a:rPr>
              <a:t>, 4 pour autre motif</a:t>
            </a:r>
            <a:endParaRPr lang="fr-CH" dirty="0"/>
          </a:p>
        </p:txBody>
      </p:sp>
      <p:sp>
        <p:nvSpPr>
          <p:cNvPr id="4" name="Espace réservé du numéro de diapositive 3"/>
          <p:cNvSpPr>
            <a:spLocks noGrp="1"/>
          </p:cNvSpPr>
          <p:nvPr>
            <p:ph type="sldNum" sz="quarter" idx="12"/>
          </p:nvPr>
        </p:nvSpPr>
        <p:spPr/>
        <p:txBody>
          <a:bodyPr>
            <a:normAutofit lnSpcReduction="10000"/>
          </a:bodyPr>
          <a:lstStyle/>
          <a:p>
            <a:fld id="{4FAB73BC-B049-4115-A692-8D63A059BFB8}" type="slidenum">
              <a:rPr lang="en-US" smtClean="0"/>
              <a:pPr/>
              <a:t>8</a:t>
            </a:fld>
            <a:endParaRPr lang="en-US" dirty="0"/>
          </a:p>
        </p:txBody>
      </p:sp>
    </p:spTree>
    <p:extLst>
      <p:ext uri="{BB962C8B-B14F-4D97-AF65-F5344CB8AC3E}">
        <p14:creationId xmlns:p14="http://schemas.microsoft.com/office/powerpoint/2010/main" val="139859058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261871" y="294198"/>
            <a:ext cx="9701501" cy="1034981"/>
          </a:xfrm>
        </p:spPr>
        <p:txBody>
          <a:bodyPr/>
          <a:lstStyle/>
          <a:p>
            <a:pPr algn="ctr"/>
            <a:r>
              <a:rPr lang="fr-CH" dirty="0" smtClean="0"/>
              <a:t>Les Acacias en quelques chiffres</a:t>
            </a:r>
            <a:endParaRPr lang="fr-CH" dirty="0"/>
          </a:p>
        </p:txBody>
      </p:sp>
      <p:sp>
        <p:nvSpPr>
          <p:cNvPr id="4" name="Espace réservé du numéro de diapositive 3"/>
          <p:cNvSpPr>
            <a:spLocks noGrp="1"/>
          </p:cNvSpPr>
          <p:nvPr>
            <p:ph type="sldNum" sz="quarter" idx="12"/>
          </p:nvPr>
        </p:nvSpPr>
        <p:spPr/>
        <p:txBody>
          <a:bodyPr>
            <a:normAutofit lnSpcReduction="10000"/>
          </a:bodyPr>
          <a:lstStyle/>
          <a:p>
            <a:fld id="{4FAB73BC-B049-4115-A692-8D63A059BFB8}" type="slidenum">
              <a:rPr lang="en-US" smtClean="0"/>
              <a:pPr/>
              <a:t>9</a:t>
            </a:fld>
            <a:endParaRPr lang="en-US" dirty="0"/>
          </a:p>
        </p:txBody>
      </p:sp>
      <p:pic>
        <p:nvPicPr>
          <p:cNvPr id="12" name="Imag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52099" y="6057520"/>
            <a:ext cx="1748122" cy="708405"/>
          </a:xfrm>
          <a:prstGeom prst="rect">
            <a:avLst/>
          </a:prstGeom>
        </p:spPr>
      </p:pic>
      <p:sp>
        <p:nvSpPr>
          <p:cNvPr id="5" name="Flèche vers le bas 4"/>
          <p:cNvSpPr/>
          <p:nvPr/>
        </p:nvSpPr>
        <p:spPr>
          <a:xfrm>
            <a:off x="7283350" y="3164305"/>
            <a:ext cx="236387" cy="661737"/>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H"/>
          </a:p>
        </p:txBody>
      </p:sp>
      <p:graphicFrame>
        <p:nvGraphicFramePr>
          <p:cNvPr id="9" name="Espace réservé du contenu 7"/>
          <p:cNvGraphicFramePr>
            <a:graphicFrameLocks/>
          </p:cNvGraphicFramePr>
          <p:nvPr>
            <p:extLst>
              <p:ext uri="{D42A27DB-BD31-4B8C-83A1-F6EECF244321}">
                <p14:modId xmlns:p14="http://schemas.microsoft.com/office/powerpoint/2010/main" val="589656834"/>
              </p:ext>
            </p:extLst>
          </p:nvPr>
        </p:nvGraphicFramePr>
        <p:xfrm>
          <a:off x="1261871" y="1555528"/>
          <a:ext cx="8594725" cy="4351338"/>
        </p:xfrm>
        <a:graphic>
          <a:graphicData uri="http://schemas.openxmlformats.org/drawingml/2006/chart">
            <c:chart xmlns:c="http://schemas.openxmlformats.org/drawingml/2006/chart" xmlns:r="http://schemas.openxmlformats.org/officeDocument/2006/relationships" r:id="rId3"/>
          </a:graphicData>
        </a:graphic>
      </p:graphicFrame>
      <p:sp>
        <p:nvSpPr>
          <p:cNvPr id="11" name="Organigramme : Alternative 10"/>
          <p:cNvSpPr/>
          <p:nvPr/>
        </p:nvSpPr>
        <p:spPr>
          <a:xfrm>
            <a:off x="9244597" y="1404874"/>
            <a:ext cx="2707830" cy="3217553"/>
          </a:xfrm>
          <a:prstGeom prst="flowChartAlternateProcess">
            <a:avLst/>
          </a:prstGeom>
          <a:solidFill>
            <a:schemeClr val="tx2"/>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fr-CH" dirty="0">
              <a:latin typeface="Arial" panose="020B0604020202020204" pitchFamily="34" charset="0"/>
              <a:cs typeface="Arial" panose="020B0604020202020204" pitchFamily="34" charset="0"/>
            </a:endParaRPr>
          </a:p>
          <a:p>
            <a:r>
              <a:rPr lang="fr-CH" sz="1700" dirty="0" smtClean="0">
                <a:latin typeface="Arial" panose="020B0604020202020204" pitchFamily="34" charset="0"/>
                <a:cs typeface="Arial" panose="020B0604020202020204" pitchFamily="34" charset="0"/>
              </a:rPr>
              <a:t>Difficulté d’intégrer de nouvelles personnes, surtout de Martigny:</a:t>
            </a:r>
          </a:p>
          <a:p>
            <a:endParaRPr lang="fr-CH" sz="1700" dirty="0" smtClean="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fr-CH" sz="1700" dirty="0" smtClean="0">
                <a:latin typeface="Arial" panose="020B0604020202020204" pitchFamily="34" charset="0"/>
                <a:cs typeface="Arial" panose="020B0604020202020204" pitchFamily="34" charset="0"/>
              </a:rPr>
              <a:t>Placement en EMS</a:t>
            </a:r>
          </a:p>
          <a:p>
            <a:pPr marL="285750" indent="-285750">
              <a:buFont typeface="Arial" panose="020B0604020202020204" pitchFamily="34" charset="0"/>
              <a:buChar char="•"/>
            </a:pPr>
            <a:r>
              <a:rPr lang="fr-CH" sz="1700" dirty="0" smtClean="0">
                <a:latin typeface="Arial" panose="020B0604020202020204" pitchFamily="34" charset="0"/>
                <a:cs typeface="Arial" panose="020B0604020202020204" pitchFamily="34" charset="0"/>
              </a:rPr>
              <a:t>Autre SSJ</a:t>
            </a:r>
          </a:p>
          <a:p>
            <a:pPr marL="285750" indent="-285750">
              <a:buFont typeface="Arial" panose="020B0604020202020204" pitchFamily="34" charset="0"/>
              <a:buChar char="•"/>
            </a:pPr>
            <a:r>
              <a:rPr lang="fr-CH" sz="1700" dirty="0" smtClean="0">
                <a:latin typeface="Arial" panose="020B0604020202020204" pitchFamily="34" charset="0"/>
                <a:cs typeface="Arial" panose="020B0604020202020204" pitchFamily="34" charset="0"/>
              </a:rPr>
              <a:t>Décès</a:t>
            </a:r>
          </a:p>
          <a:p>
            <a:pPr marL="285750" indent="-285750">
              <a:buFont typeface="Arial" panose="020B0604020202020204" pitchFamily="34" charset="0"/>
              <a:buChar char="•"/>
            </a:pPr>
            <a:r>
              <a:rPr lang="fr-CH" sz="1700" dirty="0" smtClean="0">
                <a:latin typeface="Arial" panose="020B0604020202020204" pitchFamily="34" charset="0"/>
                <a:cs typeface="Arial" panose="020B0604020202020204" pitchFamily="34" charset="0"/>
              </a:rPr>
              <a:t>Liste d’attente passée de 40 à 27 personnes</a:t>
            </a:r>
          </a:p>
        </p:txBody>
      </p:sp>
      <p:sp>
        <p:nvSpPr>
          <p:cNvPr id="3" name="Espace réservé du contenu 2"/>
          <p:cNvSpPr>
            <a:spLocks noGrp="1"/>
          </p:cNvSpPr>
          <p:nvPr>
            <p:ph idx="1"/>
          </p:nvPr>
        </p:nvSpPr>
        <p:spPr/>
        <p:txBody>
          <a:bodyPr/>
          <a:lstStyle/>
          <a:p>
            <a:endParaRPr lang="fr-CH"/>
          </a:p>
        </p:txBody>
      </p:sp>
    </p:spTree>
    <p:extLst>
      <p:ext uri="{BB962C8B-B14F-4D97-AF65-F5344CB8AC3E}">
        <p14:creationId xmlns:p14="http://schemas.microsoft.com/office/powerpoint/2010/main" val="331148651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261872" y="294198"/>
            <a:ext cx="9541246" cy="1034981"/>
          </a:xfrm>
        </p:spPr>
        <p:txBody>
          <a:bodyPr/>
          <a:lstStyle/>
          <a:p>
            <a:pPr algn="ctr"/>
            <a:r>
              <a:rPr lang="fr-CH" dirty="0" smtClean="0"/>
              <a:t>Les Acacias en quelques chiffres</a:t>
            </a:r>
            <a:endParaRPr lang="fr-CH" dirty="0"/>
          </a:p>
        </p:txBody>
      </p:sp>
      <p:sp>
        <p:nvSpPr>
          <p:cNvPr id="4" name="Espace réservé du numéro de diapositive 3"/>
          <p:cNvSpPr>
            <a:spLocks noGrp="1"/>
          </p:cNvSpPr>
          <p:nvPr>
            <p:ph type="sldNum" sz="quarter" idx="12"/>
          </p:nvPr>
        </p:nvSpPr>
        <p:spPr/>
        <p:txBody>
          <a:bodyPr>
            <a:normAutofit lnSpcReduction="10000"/>
          </a:bodyPr>
          <a:lstStyle/>
          <a:p>
            <a:fld id="{4FAB73BC-B049-4115-A692-8D63A059BFB8}" type="slidenum">
              <a:rPr lang="en-US" smtClean="0"/>
              <a:pPr/>
              <a:t>10</a:t>
            </a:fld>
            <a:endParaRPr lang="en-US" dirty="0"/>
          </a:p>
        </p:txBody>
      </p:sp>
      <p:graphicFrame>
        <p:nvGraphicFramePr>
          <p:cNvPr id="9" name="Espace réservé du contenu 8"/>
          <p:cNvGraphicFramePr>
            <a:graphicFrameLocks noGrp="1"/>
          </p:cNvGraphicFramePr>
          <p:nvPr>
            <p:ph idx="1"/>
            <p:extLst>
              <p:ext uri="{D42A27DB-BD31-4B8C-83A1-F6EECF244321}">
                <p14:modId xmlns:p14="http://schemas.microsoft.com/office/powerpoint/2010/main" val="1900353731"/>
              </p:ext>
            </p:extLst>
          </p:nvPr>
        </p:nvGraphicFramePr>
        <p:xfrm>
          <a:off x="1765017" y="1638975"/>
          <a:ext cx="8594725" cy="4351338"/>
        </p:xfrm>
        <a:graphic>
          <a:graphicData uri="http://schemas.openxmlformats.org/drawingml/2006/chart">
            <c:chart xmlns:c="http://schemas.openxmlformats.org/drawingml/2006/chart" xmlns:r="http://schemas.openxmlformats.org/officeDocument/2006/relationships" r:id="rId2"/>
          </a:graphicData>
        </a:graphic>
      </p:graphicFrame>
      <p:sp>
        <p:nvSpPr>
          <p:cNvPr id="8" name="Organigramme : Alternative 7"/>
          <p:cNvSpPr/>
          <p:nvPr/>
        </p:nvSpPr>
        <p:spPr>
          <a:xfrm>
            <a:off x="777330" y="1474212"/>
            <a:ext cx="2285194" cy="2205872"/>
          </a:xfrm>
          <a:prstGeom prst="flowChartAlternateProcess">
            <a:avLst/>
          </a:prstGeom>
          <a:solidFill>
            <a:schemeClr val="tx2"/>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fr-CH"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fr-CH" dirty="0" smtClean="0"/>
              <a:t>2016 : + 958</a:t>
            </a:r>
          </a:p>
          <a:p>
            <a:pPr marL="285750" indent="-285750">
              <a:buFont typeface="Arial" panose="020B0604020202020204" pitchFamily="34" charset="0"/>
              <a:buChar char="•"/>
            </a:pPr>
            <a:r>
              <a:rPr lang="fr-CH" dirty="0" smtClean="0"/>
              <a:t>2017 : + 251</a:t>
            </a:r>
          </a:p>
          <a:p>
            <a:pPr marL="285750" indent="-285750">
              <a:buFont typeface="Arial" panose="020B0604020202020204" pitchFamily="34" charset="0"/>
              <a:buChar char="•"/>
            </a:pPr>
            <a:r>
              <a:rPr lang="fr-CH" dirty="0" smtClean="0"/>
              <a:t>2018 : + 233</a:t>
            </a:r>
          </a:p>
          <a:p>
            <a:pPr marL="285750" indent="-285750">
              <a:buFont typeface="Arial" panose="020B0604020202020204" pitchFamily="34" charset="0"/>
              <a:buChar char="•"/>
            </a:pPr>
            <a:r>
              <a:rPr lang="fr-CH" dirty="0" smtClean="0"/>
              <a:t>2019 : + 239</a:t>
            </a:r>
          </a:p>
          <a:p>
            <a:pPr marL="285750" indent="-285750">
              <a:buFont typeface="Arial" panose="020B0604020202020204" pitchFamily="34" charset="0"/>
              <a:buChar char="•"/>
            </a:pPr>
            <a:r>
              <a:rPr lang="fr-CH" dirty="0" smtClean="0">
                <a:solidFill>
                  <a:schemeClr val="bg1"/>
                </a:solidFill>
              </a:rPr>
              <a:t>2020 : - 983</a:t>
            </a:r>
          </a:p>
          <a:p>
            <a:pPr marL="285750" indent="-285750">
              <a:buFont typeface="Arial" panose="020B0604020202020204" pitchFamily="34" charset="0"/>
              <a:buChar char="•"/>
            </a:pPr>
            <a:r>
              <a:rPr lang="fr-CH" dirty="0" smtClean="0">
                <a:solidFill>
                  <a:schemeClr val="accent1"/>
                </a:solidFill>
              </a:rPr>
              <a:t>2021: +430</a:t>
            </a:r>
            <a:endParaRPr lang="fr-CH" dirty="0">
              <a:solidFill>
                <a:schemeClr val="accent1"/>
              </a:solidFill>
            </a:endParaRPr>
          </a:p>
        </p:txBody>
      </p:sp>
      <p:pic>
        <p:nvPicPr>
          <p:cNvPr id="12" name="Imag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85681" y="6030989"/>
            <a:ext cx="1748122" cy="708405"/>
          </a:xfrm>
          <a:prstGeom prst="rect">
            <a:avLst/>
          </a:prstGeom>
        </p:spPr>
      </p:pic>
    </p:spTree>
    <p:extLst>
      <p:ext uri="{BB962C8B-B14F-4D97-AF65-F5344CB8AC3E}">
        <p14:creationId xmlns:p14="http://schemas.microsoft.com/office/powerpoint/2010/main" val="182421377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pPr algn="ctr"/>
            <a:r>
              <a:rPr lang="fr-CH" dirty="0" smtClean="0"/>
              <a:t>Les Acacias en quelques chiffres</a:t>
            </a:r>
            <a:endParaRPr lang="fr-CH" dirty="0"/>
          </a:p>
        </p:txBody>
      </p:sp>
      <p:sp>
        <p:nvSpPr>
          <p:cNvPr id="4" name="Espace réservé du numéro de diapositive 3"/>
          <p:cNvSpPr>
            <a:spLocks noGrp="1"/>
          </p:cNvSpPr>
          <p:nvPr>
            <p:ph type="sldNum" sz="quarter" idx="12"/>
          </p:nvPr>
        </p:nvSpPr>
        <p:spPr/>
        <p:txBody>
          <a:bodyPr>
            <a:normAutofit lnSpcReduction="10000"/>
          </a:bodyPr>
          <a:lstStyle/>
          <a:p>
            <a:fld id="{4FAB73BC-B049-4115-A692-8D63A059BFB8}" type="slidenum">
              <a:rPr lang="en-US" smtClean="0"/>
              <a:pPr/>
              <a:t>11</a:t>
            </a:fld>
            <a:endParaRPr lang="en-US" dirty="0"/>
          </a:p>
        </p:txBody>
      </p:sp>
      <p:graphicFrame>
        <p:nvGraphicFramePr>
          <p:cNvPr id="10" name="Espace réservé du contenu 9"/>
          <p:cNvGraphicFramePr>
            <a:graphicFrameLocks noGrp="1"/>
          </p:cNvGraphicFramePr>
          <p:nvPr>
            <p:ph idx="1"/>
          </p:nvPr>
        </p:nvGraphicFramePr>
        <p:xfrm>
          <a:off x="1262063" y="1828800"/>
          <a:ext cx="8594725" cy="4351338"/>
        </p:xfrm>
        <a:graphic>
          <a:graphicData uri="http://schemas.openxmlformats.org/drawingml/2006/chart">
            <c:chart xmlns:c="http://schemas.openxmlformats.org/drawingml/2006/chart" xmlns:r="http://schemas.openxmlformats.org/officeDocument/2006/relationships" r:id="rId2"/>
          </a:graphicData>
        </a:graphic>
      </p:graphicFrame>
      <p:sp>
        <p:nvSpPr>
          <p:cNvPr id="8" name="Organigramme : Alternative 7"/>
          <p:cNvSpPr/>
          <p:nvPr/>
        </p:nvSpPr>
        <p:spPr>
          <a:xfrm>
            <a:off x="8875643" y="2474844"/>
            <a:ext cx="2276061" cy="1490870"/>
          </a:xfrm>
          <a:prstGeom prst="flowChartAlternateProcess">
            <a:avLst/>
          </a:prstGeom>
          <a:solidFill>
            <a:schemeClr val="tx2"/>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fr-CH"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fr-CH" dirty="0" smtClean="0">
                <a:latin typeface="Arial" panose="020B0604020202020204" pitchFamily="34" charset="0"/>
                <a:cs typeface="Arial" panose="020B0604020202020204" pitchFamily="34" charset="0"/>
              </a:rPr>
              <a:t>21% des absences liées au COVID-19</a:t>
            </a:r>
          </a:p>
        </p:txBody>
      </p:sp>
      <p:pic>
        <p:nvPicPr>
          <p:cNvPr id="12" name="Imag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06390" y="6149595"/>
            <a:ext cx="1748122" cy="708405"/>
          </a:xfrm>
          <a:prstGeom prst="rect">
            <a:avLst/>
          </a:prstGeom>
        </p:spPr>
      </p:pic>
    </p:spTree>
    <p:extLst>
      <p:ext uri="{BB962C8B-B14F-4D97-AF65-F5344CB8AC3E}">
        <p14:creationId xmlns:p14="http://schemas.microsoft.com/office/powerpoint/2010/main" val="125127629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Espace réservé du contenu 8"/>
          <p:cNvGraphicFramePr>
            <a:graphicFrameLocks noGrp="1"/>
          </p:cNvGraphicFramePr>
          <p:nvPr>
            <p:ph idx="1"/>
            <p:extLst>
              <p:ext uri="{D42A27DB-BD31-4B8C-83A1-F6EECF244321}">
                <p14:modId xmlns:p14="http://schemas.microsoft.com/office/powerpoint/2010/main" val="1201721774"/>
              </p:ext>
            </p:extLst>
          </p:nvPr>
        </p:nvGraphicFramePr>
        <p:xfrm>
          <a:off x="1261872" y="1938130"/>
          <a:ext cx="8150485" cy="4234070"/>
        </p:xfrm>
        <a:graphic>
          <a:graphicData uri="http://schemas.openxmlformats.org/drawingml/2006/chart">
            <c:chart xmlns:c="http://schemas.openxmlformats.org/drawingml/2006/chart" xmlns:r="http://schemas.openxmlformats.org/officeDocument/2006/relationships" r:id="rId2"/>
          </a:graphicData>
        </a:graphic>
      </p:graphicFrame>
      <p:sp>
        <p:nvSpPr>
          <p:cNvPr id="2" name="Titre 1"/>
          <p:cNvSpPr>
            <a:spLocks noGrp="1"/>
          </p:cNvSpPr>
          <p:nvPr>
            <p:ph type="title"/>
          </p:nvPr>
        </p:nvSpPr>
        <p:spPr/>
        <p:txBody>
          <a:bodyPr/>
          <a:lstStyle/>
          <a:p>
            <a:pPr algn="ctr"/>
            <a:r>
              <a:rPr lang="fr-CH" dirty="0" smtClean="0"/>
              <a:t>Les Acacias en quelques chiffres</a:t>
            </a:r>
            <a:endParaRPr lang="fr-CH" dirty="0"/>
          </a:p>
        </p:txBody>
      </p:sp>
      <p:sp>
        <p:nvSpPr>
          <p:cNvPr id="4" name="Espace réservé du numéro de diapositive 3"/>
          <p:cNvSpPr>
            <a:spLocks noGrp="1"/>
          </p:cNvSpPr>
          <p:nvPr>
            <p:ph type="sldNum" sz="quarter" idx="12"/>
          </p:nvPr>
        </p:nvSpPr>
        <p:spPr/>
        <p:txBody>
          <a:bodyPr>
            <a:normAutofit lnSpcReduction="10000"/>
          </a:bodyPr>
          <a:lstStyle/>
          <a:p>
            <a:fld id="{4FAB73BC-B049-4115-A692-8D63A059BFB8}" type="slidenum">
              <a:rPr lang="en-US" smtClean="0"/>
              <a:pPr/>
              <a:t>12</a:t>
            </a:fld>
            <a:endParaRPr lang="en-US" dirty="0"/>
          </a:p>
        </p:txBody>
      </p:sp>
      <p:sp>
        <p:nvSpPr>
          <p:cNvPr id="8" name="Organigramme : Alternative 7"/>
          <p:cNvSpPr/>
          <p:nvPr/>
        </p:nvSpPr>
        <p:spPr>
          <a:xfrm>
            <a:off x="9206391" y="2246242"/>
            <a:ext cx="2707830" cy="3217553"/>
          </a:xfrm>
          <a:prstGeom prst="flowChartAlternateProcess">
            <a:avLst/>
          </a:prstGeom>
          <a:solidFill>
            <a:schemeClr val="tx2"/>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fr-CH" dirty="0">
              <a:latin typeface="Arial" panose="020B0604020202020204" pitchFamily="34" charset="0"/>
              <a:cs typeface="Arial" panose="020B0604020202020204" pitchFamily="34" charset="0"/>
            </a:endParaRPr>
          </a:p>
          <a:p>
            <a:r>
              <a:rPr lang="fr-CH" sz="1700" dirty="0" smtClean="0">
                <a:latin typeface="Arial" panose="020B0604020202020204" pitchFamily="34" charset="0"/>
                <a:cs typeface="Arial" panose="020B0604020202020204" pitchFamily="34" charset="0"/>
              </a:rPr>
              <a:t>Taux d’occupation:</a:t>
            </a:r>
          </a:p>
          <a:p>
            <a:endParaRPr lang="fr-CH" sz="1700" dirty="0" smtClean="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fr-CH" sz="1700" dirty="0" smtClean="0">
                <a:latin typeface="Arial" panose="020B0604020202020204" pitchFamily="34" charset="0"/>
                <a:cs typeface="Arial" panose="020B0604020202020204" pitchFamily="34" charset="0"/>
              </a:rPr>
              <a:t>85.46 % pour 10 hôtes/jour (capacité maximale COVID-19)</a:t>
            </a:r>
          </a:p>
          <a:p>
            <a:pPr marL="285750" indent="-285750">
              <a:buFont typeface="Arial" panose="020B0604020202020204" pitchFamily="34" charset="0"/>
              <a:buChar char="•"/>
            </a:pPr>
            <a:r>
              <a:rPr lang="fr-CH" sz="1700" dirty="0" smtClean="0">
                <a:latin typeface="Arial" panose="020B0604020202020204" pitchFamily="34" charset="0"/>
                <a:cs typeface="Arial" panose="020B0604020202020204" pitchFamily="34" charset="0"/>
              </a:rPr>
              <a:t>71.21 % pour 12 hôtes/jour (capacité maximale normale)</a:t>
            </a:r>
          </a:p>
        </p:txBody>
      </p:sp>
      <p:pic>
        <p:nvPicPr>
          <p:cNvPr id="12" name="Imag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06390" y="6149595"/>
            <a:ext cx="1748122" cy="708405"/>
          </a:xfrm>
          <a:prstGeom prst="rect">
            <a:avLst/>
          </a:prstGeom>
        </p:spPr>
      </p:pic>
    </p:spTree>
    <p:extLst>
      <p:ext uri="{BB962C8B-B14F-4D97-AF65-F5344CB8AC3E}">
        <p14:creationId xmlns:p14="http://schemas.microsoft.com/office/powerpoint/2010/main" val="208699836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83171" y="5963412"/>
            <a:ext cx="1748122" cy="708405"/>
          </a:xfrm>
          <a:prstGeom prst="rect">
            <a:avLst/>
          </a:prstGeom>
        </p:spPr>
      </p:pic>
      <p:sp>
        <p:nvSpPr>
          <p:cNvPr id="2" name="Titre 1"/>
          <p:cNvSpPr>
            <a:spLocks noGrp="1"/>
          </p:cNvSpPr>
          <p:nvPr>
            <p:ph type="title"/>
          </p:nvPr>
        </p:nvSpPr>
        <p:spPr>
          <a:xfrm>
            <a:off x="1261872" y="294198"/>
            <a:ext cx="9569526" cy="915679"/>
          </a:xfrm>
        </p:spPr>
        <p:txBody>
          <a:bodyPr/>
          <a:lstStyle/>
          <a:p>
            <a:pPr algn="ctr"/>
            <a:r>
              <a:rPr lang="fr-CH" dirty="0" smtClean="0"/>
              <a:t>Les Acacias en quelques chiffres</a:t>
            </a:r>
            <a:endParaRPr lang="fr-CH" dirty="0"/>
          </a:p>
        </p:txBody>
      </p:sp>
      <p:sp>
        <p:nvSpPr>
          <p:cNvPr id="4" name="Espace réservé du numéro de diapositive 3"/>
          <p:cNvSpPr>
            <a:spLocks noGrp="1"/>
          </p:cNvSpPr>
          <p:nvPr>
            <p:ph type="sldNum" sz="quarter" idx="12"/>
          </p:nvPr>
        </p:nvSpPr>
        <p:spPr/>
        <p:txBody>
          <a:bodyPr>
            <a:normAutofit lnSpcReduction="10000"/>
          </a:bodyPr>
          <a:lstStyle/>
          <a:p>
            <a:fld id="{4FAB73BC-B049-4115-A692-8D63A059BFB8}" type="slidenum">
              <a:rPr lang="en-US" smtClean="0"/>
              <a:pPr/>
              <a:t>13</a:t>
            </a:fld>
            <a:endParaRPr lang="en-US" dirty="0"/>
          </a:p>
        </p:txBody>
      </p:sp>
      <p:sp>
        <p:nvSpPr>
          <p:cNvPr id="9" name="Flèche vers le bas 8"/>
          <p:cNvSpPr/>
          <p:nvPr/>
        </p:nvSpPr>
        <p:spPr>
          <a:xfrm>
            <a:off x="2671010" y="3645568"/>
            <a:ext cx="144379" cy="709863"/>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H"/>
          </a:p>
        </p:txBody>
      </p:sp>
      <p:graphicFrame>
        <p:nvGraphicFramePr>
          <p:cNvPr id="11" name="Espace réservé du contenu 10"/>
          <p:cNvGraphicFramePr>
            <a:graphicFrameLocks noGrp="1"/>
          </p:cNvGraphicFramePr>
          <p:nvPr>
            <p:ph idx="1"/>
            <p:extLst>
              <p:ext uri="{D42A27DB-BD31-4B8C-83A1-F6EECF244321}">
                <p14:modId xmlns:p14="http://schemas.microsoft.com/office/powerpoint/2010/main" val="503213559"/>
              </p:ext>
            </p:extLst>
          </p:nvPr>
        </p:nvGraphicFramePr>
        <p:xfrm>
          <a:off x="914400" y="1661784"/>
          <a:ext cx="7728411" cy="4510416"/>
        </p:xfrm>
        <a:graphic>
          <a:graphicData uri="http://schemas.openxmlformats.org/drawingml/2006/chart">
            <c:chart xmlns:c="http://schemas.openxmlformats.org/drawingml/2006/chart" xmlns:r="http://schemas.openxmlformats.org/officeDocument/2006/relationships" r:id="rId3"/>
          </a:graphicData>
        </a:graphic>
      </p:graphicFrame>
      <p:sp>
        <p:nvSpPr>
          <p:cNvPr id="6" name="Rectangle à coins arrondis 5"/>
          <p:cNvSpPr/>
          <p:nvPr/>
        </p:nvSpPr>
        <p:spPr>
          <a:xfrm>
            <a:off x="8831655" y="1209877"/>
            <a:ext cx="2583989" cy="4530214"/>
          </a:xfrm>
          <a:prstGeom prst="roundRect">
            <a:avLst/>
          </a:prstGeom>
          <a:solidFill>
            <a:schemeClr val="tx2"/>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fr-CH" sz="1600" b="1" u="sng" dirty="0" smtClean="0">
                <a:latin typeface="Arial" panose="020B0604020202020204" pitchFamily="34" charset="0"/>
                <a:cs typeface="Arial" panose="020B0604020202020204" pitchFamily="34" charset="0"/>
              </a:rPr>
              <a:t>Profil soignants</a:t>
            </a:r>
            <a:r>
              <a:rPr lang="fr-CH" sz="1600" dirty="0" smtClean="0">
                <a:latin typeface="Arial" panose="020B0604020202020204" pitchFamily="34" charset="0"/>
                <a:cs typeface="Arial" panose="020B0604020202020204" pitchFamily="34" charset="0"/>
              </a:rPr>
              <a:t>:</a:t>
            </a:r>
          </a:p>
          <a:p>
            <a:pPr algn="ctr"/>
            <a:endParaRPr lang="fr-CH" sz="1600" dirty="0" smtClean="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fr-CH" sz="1600" dirty="0" smtClean="0">
                <a:latin typeface="Arial" panose="020B0604020202020204" pitchFamily="34" charset="0"/>
                <a:cs typeface="Arial" panose="020B0604020202020204" pitchFamily="34" charset="0"/>
              </a:rPr>
              <a:t>1 infirmière en psychiatrie et clinicienne</a:t>
            </a:r>
          </a:p>
          <a:p>
            <a:pPr marL="285750" indent="-285750">
              <a:buFont typeface="Arial" panose="020B0604020202020204" pitchFamily="34" charset="0"/>
              <a:buChar char="•"/>
            </a:pPr>
            <a:r>
              <a:rPr lang="fr-CH" sz="1600" dirty="0" smtClean="0">
                <a:latin typeface="Arial" panose="020B0604020202020204" pitchFamily="34" charset="0"/>
                <a:cs typeface="Arial" panose="020B0604020202020204" pitchFamily="34" charset="0"/>
              </a:rPr>
              <a:t>2 infirmières en psycho-gériatrie</a:t>
            </a:r>
          </a:p>
          <a:p>
            <a:pPr marL="285750" indent="-285750">
              <a:buFont typeface="Arial" panose="020B0604020202020204" pitchFamily="34" charset="0"/>
              <a:buChar char="•"/>
            </a:pPr>
            <a:r>
              <a:rPr lang="fr-CH" sz="1600" dirty="0">
                <a:latin typeface="Arial" panose="020B0604020202020204" pitchFamily="34" charset="0"/>
                <a:cs typeface="Arial" panose="020B0604020202020204" pitchFamily="34" charset="0"/>
              </a:rPr>
              <a:t>1</a:t>
            </a:r>
            <a:r>
              <a:rPr lang="fr-CH" sz="1600" dirty="0" smtClean="0">
                <a:latin typeface="Arial" panose="020B0604020202020204" pitchFamily="34" charset="0"/>
                <a:cs typeface="Arial" panose="020B0604020202020204" pitchFamily="34" charset="0"/>
              </a:rPr>
              <a:t> infirmière</a:t>
            </a:r>
          </a:p>
          <a:p>
            <a:pPr marL="285750" indent="-285750">
              <a:buFont typeface="Arial" panose="020B0604020202020204" pitchFamily="34" charset="0"/>
              <a:buChar char="•"/>
            </a:pPr>
            <a:r>
              <a:rPr lang="fr-CH" sz="1600" dirty="0" smtClean="0">
                <a:latin typeface="Arial" panose="020B0604020202020204" pitchFamily="34" charset="0"/>
                <a:cs typeface="Arial" panose="020B0604020202020204" pitchFamily="34" charset="0"/>
              </a:rPr>
              <a:t>1 ASSC</a:t>
            </a:r>
          </a:p>
          <a:p>
            <a:pPr marL="285750" indent="-285750">
              <a:buFont typeface="Arial" panose="020B0604020202020204" pitchFamily="34" charset="0"/>
              <a:buChar char="•"/>
            </a:pPr>
            <a:r>
              <a:rPr lang="fr-CH" sz="1600" dirty="0" smtClean="0">
                <a:latin typeface="Arial" panose="020B0604020202020204" pitchFamily="34" charset="0"/>
                <a:cs typeface="Arial" panose="020B0604020202020204" pitchFamily="34" charset="0"/>
              </a:rPr>
              <a:t>1 aide familiale</a:t>
            </a:r>
          </a:p>
          <a:p>
            <a:pPr marL="285750" indent="-285750">
              <a:buFont typeface="Arial" panose="020B0604020202020204" pitchFamily="34" charset="0"/>
              <a:buChar char="•"/>
            </a:pPr>
            <a:r>
              <a:rPr lang="fr-CH" sz="1600" dirty="0" smtClean="0">
                <a:latin typeface="Arial" panose="020B0604020202020204" pitchFamily="34" charset="0"/>
                <a:cs typeface="Arial" panose="020B0604020202020204" pitchFamily="34" charset="0"/>
              </a:rPr>
              <a:t>1 aide soignante</a:t>
            </a:r>
          </a:p>
          <a:p>
            <a:pPr marL="285750" indent="-285750">
              <a:buFont typeface="Arial" panose="020B0604020202020204" pitchFamily="34" charset="0"/>
              <a:buChar char="•"/>
            </a:pPr>
            <a:r>
              <a:rPr lang="fr-CH" sz="1600" dirty="0" smtClean="0">
                <a:latin typeface="Arial" panose="020B0604020202020204" pitchFamily="34" charset="0"/>
                <a:cs typeface="Arial" panose="020B0604020202020204" pitchFamily="34" charset="0"/>
              </a:rPr>
              <a:t>1 aide soignante et ASE</a:t>
            </a:r>
          </a:p>
          <a:p>
            <a:pPr marL="285750" indent="-285750">
              <a:buFont typeface="Arial" panose="020B0604020202020204" pitchFamily="34" charset="0"/>
              <a:buChar char="•"/>
            </a:pPr>
            <a:r>
              <a:rPr lang="fr-CH" sz="1600" dirty="0" smtClean="0">
                <a:latin typeface="Arial" panose="020B0604020202020204" pitchFamily="34" charset="0"/>
                <a:cs typeface="Arial" panose="020B0604020202020204" pitchFamily="34" charset="0"/>
              </a:rPr>
              <a:t>2 auxiliaires de santé</a:t>
            </a:r>
          </a:p>
          <a:p>
            <a:pPr marL="285750" indent="-285750">
              <a:buFont typeface="Arial" panose="020B0604020202020204" pitchFamily="34" charset="0"/>
              <a:buChar char="•"/>
            </a:pPr>
            <a:endParaRPr lang="fr-CH" sz="1600" dirty="0" smtClean="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fr-CH" sz="1400" dirty="0" smtClean="0">
                <a:latin typeface="Arial" panose="020B0604020202020204" pitchFamily="34" charset="0"/>
                <a:cs typeface="Arial" panose="020B0604020202020204" pitchFamily="34" charset="0"/>
              </a:rPr>
              <a:t>Etudiants en soins infirmiers</a:t>
            </a:r>
          </a:p>
          <a:p>
            <a:pPr algn="ctr"/>
            <a:endParaRPr lang="fr-CH" dirty="0"/>
          </a:p>
        </p:txBody>
      </p:sp>
    </p:spTree>
    <p:extLst>
      <p:ext uri="{BB962C8B-B14F-4D97-AF65-F5344CB8AC3E}">
        <p14:creationId xmlns:p14="http://schemas.microsoft.com/office/powerpoint/2010/main" val="146780194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CH" dirty="0" smtClean="0"/>
              <a:t>Comptes de l’exercice 2021</a:t>
            </a:r>
            <a:endParaRPr lang="fr-CH" dirty="0"/>
          </a:p>
        </p:txBody>
      </p:sp>
      <p:sp>
        <p:nvSpPr>
          <p:cNvPr id="3" name="Espace réservé du contenu 2"/>
          <p:cNvSpPr>
            <a:spLocks noGrp="1"/>
          </p:cNvSpPr>
          <p:nvPr>
            <p:ph idx="1"/>
          </p:nvPr>
        </p:nvSpPr>
        <p:spPr/>
        <p:txBody>
          <a:bodyPr/>
          <a:lstStyle/>
          <a:p>
            <a:endParaRPr lang="fr-CH" dirty="0"/>
          </a:p>
        </p:txBody>
      </p:sp>
      <p:sp>
        <p:nvSpPr>
          <p:cNvPr id="4" name="Espace réservé du numéro de diapositive 3"/>
          <p:cNvSpPr>
            <a:spLocks noGrp="1"/>
          </p:cNvSpPr>
          <p:nvPr>
            <p:ph type="sldNum" sz="quarter" idx="12"/>
          </p:nvPr>
        </p:nvSpPr>
        <p:spPr/>
        <p:txBody>
          <a:bodyPr>
            <a:normAutofit lnSpcReduction="10000"/>
          </a:bodyPr>
          <a:lstStyle/>
          <a:p>
            <a:fld id="{4FAB73BC-B049-4115-A692-8D63A059BFB8}" type="slidenum">
              <a:rPr lang="en-US" smtClean="0"/>
              <a:pPr/>
              <a:t>14</a:t>
            </a:fld>
            <a:endParaRPr lang="en-US" dirty="0"/>
          </a:p>
        </p:txBody>
      </p:sp>
    </p:spTree>
    <p:extLst>
      <p:ext uri="{BB962C8B-B14F-4D97-AF65-F5344CB8AC3E}">
        <p14:creationId xmlns:p14="http://schemas.microsoft.com/office/powerpoint/2010/main" val="7128540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230876" y="0"/>
            <a:ext cx="9692640" cy="1397124"/>
          </a:xfrm>
        </p:spPr>
        <p:txBody>
          <a:bodyPr/>
          <a:lstStyle/>
          <a:p>
            <a:pPr algn="ctr"/>
            <a:r>
              <a:rPr lang="fr-CH" dirty="0" smtClean="0">
                <a:latin typeface="Arial" panose="020B0604020202020204" pitchFamily="34" charset="0"/>
                <a:cs typeface="Arial" panose="020B0604020202020204" pitchFamily="34" charset="0"/>
              </a:rPr>
              <a:t>Comptes de l’exercice 2021</a:t>
            </a:r>
            <a:endParaRPr lang="fr-CH" dirty="0">
              <a:latin typeface="Arial" panose="020B0604020202020204" pitchFamily="34" charset="0"/>
              <a:cs typeface="Arial" panose="020B0604020202020204" pitchFamily="34" charset="0"/>
            </a:endParaRPr>
          </a:p>
        </p:txBody>
      </p:sp>
      <p:pic>
        <p:nvPicPr>
          <p:cNvPr id="4" name="Espace réservé du contenu 3"/>
          <p:cNvPicPr>
            <a:picLocks noGrp="1" noChangeAspect="1"/>
          </p:cNvPicPr>
          <p:nvPr>
            <p:ph idx="1"/>
          </p:nvPr>
        </p:nvPicPr>
        <p:blipFill>
          <a:blip r:embed="rId3"/>
          <a:stretch>
            <a:fillRect/>
          </a:stretch>
        </p:blipFill>
        <p:spPr>
          <a:xfrm rot="16200000">
            <a:off x="2828562" y="-838269"/>
            <a:ext cx="5957618" cy="8657043"/>
          </a:xfrm>
          <a:prstGeom prst="rect">
            <a:avLst/>
          </a:prstGeom>
        </p:spPr>
      </p:pic>
      <p:sp>
        <p:nvSpPr>
          <p:cNvPr id="6" name="Espace réservé du numéro de diapositive 5"/>
          <p:cNvSpPr>
            <a:spLocks noGrp="1"/>
          </p:cNvSpPr>
          <p:nvPr>
            <p:ph type="sldNum" sz="quarter" idx="12"/>
          </p:nvPr>
        </p:nvSpPr>
        <p:spPr/>
        <p:txBody>
          <a:bodyPr>
            <a:normAutofit lnSpcReduction="10000"/>
          </a:bodyPr>
          <a:lstStyle/>
          <a:p>
            <a:fld id="{4FAB73BC-B049-4115-A692-8D63A059BFB8}" type="slidenum">
              <a:rPr lang="en-US" smtClean="0"/>
              <a:pPr/>
              <a:t>15</a:t>
            </a:fld>
            <a:endParaRPr lang="en-US" dirty="0"/>
          </a:p>
        </p:txBody>
      </p:sp>
    </p:spTree>
    <p:extLst>
      <p:ext uri="{BB962C8B-B14F-4D97-AF65-F5344CB8AC3E}">
        <p14:creationId xmlns:p14="http://schemas.microsoft.com/office/powerpoint/2010/main" val="254139904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Espace réservé du contenu 7"/>
          <p:cNvPicPr>
            <a:picLocks noGrp="1" noChangeAspect="1"/>
          </p:cNvPicPr>
          <p:nvPr>
            <p:ph idx="1"/>
          </p:nvPr>
        </p:nvPicPr>
        <p:blipFill>
          <a:blip r:embed="rId3"/>
          <a:stretch>
            <a:fillRect/>
          </a:stretch>
        </p:blipFill>
        <p:spPr>
          <a:xfrm rot="16200000">
            <a:off x="3043505" y="-1239192"/>
            <a:ext cx="6129376" cy="9692642"/>
          </a:xfrm>
          <a:prstGeom prst="rect">
            <a:avLst/>
          </a:prstGeom>
        </p:spPr>
      </p:pic>
      <p:sp>
        <p:nvSpPr>
          <p:cNvPr id="6" name="Espace réservé du numéro de diapositive 5"/>
          <p:cNvSpPr>
            <a:spLocks noGrp="1"/>
          </p:cNvSpPr>
          <p:nvPr>
            <p:ph type="sldNum" sz="quarter" idx="12"/>
          </p:nvPr>
        </p:nvSpPr>
        <p:spPr/>
        <p:txBody>
          <a:bodyPr>
            <a:normAutofit lnSpcReduction="10000"/>
          </a:bodyPr>
          <a:lstStyle/>
          <a:p>
            <a:fld id="{4FAB73BC-B049-4115-A692-8D63A059BFB8}" type="slidenum">
              <a:rPr lang="en-US" smtClean="0"/>
              <a:pPr/>
              <a:t>16</a:t>
            </a:fld>
            <a:endParaRPr lang="en-US" dirty="0"/>
          </a:p>
        </p:txBody>
      </p:sp>
    </p:spTree>
    <p:extLst>
      <p:ext uri="{BB962C8B-B14F-4D97-AF65-F5344CB8AC3E}">
        <p14:creationId xmlns:p14="http://schemas.microsoft.com/office/powerpoint/2010/main" val="232215994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u contenu 4"/>
          <p:cNvPicPr>
            <a:picLocks noGrp="1" noChangeAspect="1"/>
          </p:cNvPicPr>
          <p:nvPr>
            <p:ph idx="1"/>
          </p:nvPr>
        </p:nvPicPr>
        <p:blipFill>
          <a:blip r:embed="rId2"/>
          <a:stretch>
            <a:fillRect/>
          </a:stretch>
        </p:blipFill>
        <p:spPr>
          <a:xfrm rot="16200000">
            <a:off x="2558273" y="-1349408"/>
            <a:ext cx="6889913" cy="9340752"/>
          </a:xfrm>
          <a:prstGeom prst="rect">
            <a:avLst/>
          </a:prstGeom>
        </p:spPr>
      </p:pic>
      <p:sp>
        <p:nvSpPr>
          <p:cNvPr id="4" name="Espace réservé du numéro de diapositive 3"/>
          <p:cNvSpPr>
            <a:spLocks noGrp="1"/>
          </p:cNvSpPr>
          <p:nvPr>
            <p:ph type="sldNum" sz="quarter" idx="12"/>
          </p:nvPr>
        </p:nvSpPr>
        <p:spPr/>
        <p:txBody>
          <a:bodyPr>
            <a:normAutofit lnSpcReduction="10000"/>
          </a:bodyPr>
          <a:lstStyle/>
          <a:p>
            <a:fld id="{4FAB73BC-B049-4115-A692-8D63A059BFB8}" type="slidenum">
              <a:rPr lang="en-US" smtClean="0"/>
              <a:pPr/>
              <a:t>17</a:t>
            </a:fld>
            <a:endParaRPr lang="en-US" dirty="0"/>
          </a:p>
        </p:txBody>
      </p:sp>
    </p:spTree>
    <p:extLst>
      <p:ext uri="{BB962C8B-B14F-4D97-AF65-F5344CB8AC3E}">
        <p14:creationId xmlns:p14="http://schemas.microsoft.com/office/powerpoint/2010/main" val="191684442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u contenu 4"/>
          <p:cNvPicPr>
            <a:picLocks noGrp="1" noChangeAspect="1"/>
          </p:cNvPicPr>
          <p:nvPr>
            <p:ph idx="1"/>
          </p:nvPr>
        </p:nvPicPr>
        <p:blipFill>
          <a:blip r:embed="rId2"/>
          <a:stretch>
            <a:fillRect/>
          </a:stretch>
        </p:blipFill>
        <p:spPr>
          <a:xfrm rot="16200000">
            <a:off x="2680945" y="-1355455"/>
            <a:ext cx="6633804" cy="9608955"/>
          </a:xfrm>
          <a:prstGeom prst="rect">
            <a:avLst/>
          </a:prstGeom>
        </p:spPr>
      </p:pic>
      <p:sp>
        <p:nvSpPr>
          <p:cNvPr id="4" name="Espace réservé du numéro de diapositive 3"/>
          <p:cNvSpPr>
            <a:spLocks noGrp="1"/>
          </p:cNvSpPr>
          <p:nvPr>
            <p:ph type="sldNum" sz="quarter" idx="12"/>
          </p:nvPr>
        </p:nvSpPr>
        <p:spPr/>
        <p:txBody>
          <a:bodyPr>
            <a:normAutofit lnSpcReduction="10000"/>
          </a:bodyPr>
          <a:lstStyle/>
          <a:p>
            <a:fld id="{4FAB73BC-B049-4115-A692-8D63A059BFB8}" type="slidenum">
              <a:rPr lang="en-US" smtClean="0"/>
              <a:pPr/>
              <a:t>18</a:t>
            </a:fld>
            <a:endParaRPr lang="en-US" dirty="0"/>
          </a:p>
        </p:txBody>
      </p:sp>
    </p:spTree>
    <p:extLst>
      <p:ext uri="{BB962C8B-B14F-4D97-AF65-F5344CB8AC3E}">
        <p14:creationId xmlns:p14="http://schemas.microsoft.com/office/powerpoint/2010/main" val="12128214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261872" y="294198"/>
            <a:ext cx="9692640" cy="806469"/>
          </a:xfrm>
        </p:spPr>
        <p:txBody>
          <a:bodyPr/>
          <a:lstStyle/>
          <a:p>
            <a:pPr algn="ctr"/>
            <a:r>
              <a:rPr lang="fr-CH" dirty="0" smtClean="0">
                <a:latin typeface="Arial" panose="020B0604020202020204" pitchFamily="34" charset="0"/>
                <a:cs typeface="Arial" panose="020B0604020202020204" pitchFamily="34" charset="0"/>
              </a:rPr>
              <a:t>Admissions - démissions du comité</a:t>
            </a:r>
            <a:endParaRPr lang="fr-CH" dirty="0">
              <a:latin typeface="Arial" panose="020B0604020202020204" pitchFamily="34" charset="0"/>
              <a:cs typeface="Arial" panose="020B0604020202020204" pitchFamily="34" charset="0"/>
            </a:endParaRPr>
          </a:p>
        </p:txBody>
      </p:sp>
      <p:sp>
        <p:nvSpPr>
          <p:cNvPr id="3" name="Espace réservé du contenu 2"/>
          <p:cNvSpPr>
            <a:spLocks noGrp="1"/>
          </p:cNvSpPr>
          <p:nvPr>
            <p:ph idx="1"/>
          </p:nvPr>
        </p:nvSpPr>
        <p:spPr>
          <a:xfrm>
            <a:off x="1650690" y="1007532"/>
            <a:ext cx="8752484" cy="5469467"/>
          </a:xfrm>
        </p:spPr>
        <p:txBody>
          <a:bodyPr>
            <a:normAutofit/>
          </a:bodyPr>
          <a:lstStyle/>
          <a:p>
            <a:pPr marL="0" indent="0">
              <a:buNone/>
            </a:pPr>
            <a:endParaRPr lang="fr-CH" sz="2400" dirty="0" smtClean="0">
              <a:solidFill>
                <a:schemeClr val="accent1"/>
              </a:solidFill>
              <a:latin typeface="Arial" panose="020B0604020202020204" pitchFamily="34" charset="0"/>
              <a:cs typeface="Arial" panose="020B0604020202020204" pitchFamily="34" charset="0"/>
            </a:endParaRPr>
          </a:p>
          <a:p>
            <a:pPr marL="0" indent="0">
              <a:buNone/>
            </a:pPr>
            <a:r>
              <a:rPr lang="fr-CH" sz="2400" dirty="0" smtClean="0">
                <a:solidFill>
                  <a:schemeClr val="accent1"/>
                </a:solidFill>
                <a:latin typeface="Arial" panose="020B0604020202020204" pitchFamily="34" charset="0"/>
                <a:cs typeface="Arial" panose="020B0604020202020204" pitchFamily="34" charset="0"/>
              </a:rPr>
              <a:t>Comité actuel </a:t>
            </a:r>
          </a:p>
          <a:p>
            <a:pPr marL="0" indent="0">
              <a:buNone/>
            </a:pPr>
            <a:r>
              <a:rPr lang="fr-CH" sz="1800" b="1" dirty="0" smtClean="0">
                <a:latin typeface="Arial" panose="020B0604020202020204" pitchFamily="34" charset="0"/>
                <a:cs typeface="Arial" panose="020B0604020202020204" pitchFamily="34" charset="0"/>
              </a:rPr>
              <a:t>M. Moret Xavier </a:t>
            </a:r>
            <a:r>
              <a:rPr lang="fr-CH" sz="1800" dirty="0" smtClean="0">
                <a:latin typeface="Arial" panose="020B0604020202020204" pitchFamily="34" charset="0"/>
                <a:cs typeface="Arial" panose="020B0604020202020204" pitchFamily="34" charset="0"/>
              </a:rPr>
              <a:t>– président</a:t>
            </a:r>
          </a:p>
          <a:p>
            <a:pPr marL="0" indent="0">
              <a:buNone/>
            </a:pPr>
            <a:r>
              <a:rPr lang="fr-CH" sz="1800" b="1" dirty="0" smtClean="0">
                <a:latin typeface="Arial" panose="020B0604020202020204" pitchFamily="34" charset="0"/>
                <a:cs typeface="Arial" panose="020B0604020202020204" pitchFamily="34" charset="0"/>
              </a:rPr>
              <a:t>M. Thierry </a:t>
            </a:r>
            <a:r>
              <a:rPr lang="fr-CH" sz="1800" b="1" dirty="0" err="1" smtClean="0">
                <a:latin typeface="Arial" panose="020B0604020202020204" pitchFamily="34" charset="0"/>
                <a:cs typeface="Arial" panose="020B0604020202020204" pitchFamily="34" charset="0"/>
              </a:rPr>
              <a:t>Petoud</a:t>
            </a:r>
            <a:r>
              <a:rPr lang="fr-CH" sz="1800" b="1" dirty="0" smtClean="0">
                <a:latin typeface="Arial" panose="020B0604020202020204" pitchFamily="34" charset="0"/>
                <a:cs typeface="Arial" panose="020B0604020202020204" pitchFamily="34" charset="0"/>
              </a:rPr>
              <a:t> </a:t>
            </a:r>
            <a:r>
              <a:rPr lang="fr-CH" sz="1800" dirty="0" smtClean="0">
                <a:latin typeface="Arial" panose="020B0604020202020204" pitchFamily="34" charset="0"/>
                <a:cs typeface="Arial" panose="020B0604020202020204" pitchFamily="34" charset="0"/>
              </a:rPr>
              <a:t>– caissier communal</a:t>
            </a:r>
          </a:p>
          <a:p>
            <a:pPr marL="0" indent="0">
              <a:buNone/>
            </a:pPr>
            <a:r>
              <a:rPr lang="fr-CH" sz="1800" b="1" dirty="0" smtClean="0">
                <a:latin typeface="Arial" panose="020B0604020202020204" pitchFamily="34" charset="0"/>
                <a:cs typeface="Arial" panose="020B0604020202020204" pitchFamily="34" charset="0"/>
              </a:rPr>
              <a:t>Mme Sandra Moulin </a:t>
            </a:r>
            <a:r>
              <a:rPr lang="fr-CH" sz="1800" dirty="0" smtClean="0">
                <a:latin typeface="Arial" panose="020B0604020202020204" pitchFamily="34" charset="0"/>
                <a:cs typeface="Arial" panose="020B0604020202020204" pitchFamily="34" charset="0"/>
              </a:rPr>
              <a:t>– conseillère municipale, déléguée de la commune de Martigny</a:t>
            </a:r>
          </a:p>
          <a:p>
            <a:pPr marL="0" indent="0">
              <a:buNone/>
            </a:pPr>
            <a:r>
              <a:rPr lang="fr-CH" sz="1800" b="1" dirty="0" smtClean="0">
                <a:latin typeface="Arial" panose="020B0604020202020204" pitchFamily="34" charset="0"/>
                <a:cs typeface="Arial" panose="020B0604020202020204" pitchFamily="34" charset="0"/>
              </a:rPr>
              <a:t>Dresse Hannelore </a:t>
            </a:r>
            <a:r>
              <a:rPr lang="fr-CH" sz="1800" b="1" dirty="0" err="1" smtClean="0">
                <a:latin typeface="Arial" panose="020B0604020202020204" pitchFamily="34" charset="0"/>
                <a:cs typeface="Arial" panose="020B0604020202020204" pitchFamily="34" charset="0"/>
              </a:rPr>
              <a:t>Luy</a:t>
            </a:r>
            <a:r>
              <a:rPr lang="fr-CH" sz="1800" b="1" dirty="0" smtClean="0">
                <a:latin typeface="Arial" panose="020B0604020202020204" pitchFamily="34" charset="0"/>
                <a:cs typeface="Arial" panose="020B0604020202020204" pitchFamily="34" charset="0"/>
              </a:rPr>
              <a:t> </a:t>
            </a:r>
            <a:r>
              <a:rPr lang="fr-CH" sz="1800" dirty="0" smtClean="0">
                <a:latin typeface="Arial" panose="020B0604020202020204" pitchFamily="34" charset="0"/>
                <a:cs typeface="Arial" panose="020B0604020202020204" pitchFamily="34" charset="0"/>
              </a:rPr>
              <a:t>– médecin répondant</a:t>
            </a:r>
          </a:p>
          <a:p>
            <a:pPr marL="0" indent="0">
              <a:buNone/>
            </a:pPr>
            <a:r>
              <a:rPr lang="fr-CH" sz="1800" b="1" dirty="0" smtClean="0">
                <a:latin typeface="Arial" panose="020B0604020202020204" pitchFamily="34" charset="0"/>
                <a:cs typeface="Arial" panose="020B0604020202020204" pitchFamily="34" charset="0"/>
              </a:rPr>
              <a:t>M. </a:t>
            </a:r>
            <a:r>
              <a:rPr lang="fr-CH" sz="1800" b="1" dirty="0" err="1" smtClean="0">
                <a:latin typeface="Arial" panose="020B0604020202020204" pitchFamily="34" charset="0"/>
                <a:cs typeface="Arial" panose="020B0604020202020204" pitchFamily="34" charset="0"/>
              </a:rPr>
              <a:t>Bohnet</a:t>
            </a:r>
            <a:r>
              <a:rPr lang="fr-CH" sz="1800" b="1" dirty="0" smtClean="0">
                <a:latin typeface="Arial" panose="020B0604020202020204" pitchFamily="34" charset="0"/>
                <a:cs typeface="Arial" panose="020B0604020202020204" pitchFamily="34" charset="0"/>
              </a:rPr>
              <a:t> Christian </a:t>
            </a:r>
            <a:r>
              <a:rPr lang="fr-CH" sz="1800" dirty="0" smtClean="0">
                <a:latin typeface="Arial" panose="020B0604020202020204" pitchFamily="34" charset="0"/>
                <a:cs typeface="Arial" panose="020B0604020202020204" pitchFamily="34" charset="0"/>
              </a:rPr>
              <a:t>– membre</a:t>
            </a:r>
          </a:p>
          <a:p>
            <a:pPr marL="0" indent="0">
              <a:buNone/>
            </a:pPr>
            <a:r>
              <a:rPr lang="fr-CH" sz="1800" b="1" dirty="0" smtClean="0">
                <a:latin typeface="Arial" panose="020B0604020202020204" pitchFamily="34" charset="0"/>
                <a:cs typeface="Arial" panose="020B0604020202020204" pitchFamily="34" charset="0"/>
              </a:rPr>
              <a:t>Mme </a:t>
            </a:r>
            <a:r>
              <a:rPr lang="fr-CH" sz="1800" b="1" dirty="0" err="1" smtClean="0">
                <a:latin typeface="Arial" panose="020B0604020202020204" pitchFamily="34" charset="0"/>
                <a:cs typeface="Arial" panose="020B0604020202020204" pitchFamily="34" charset="0"/>
              </a:rPr>
              <a:t>Magliano</a:t>
            </a:r>
            <a:r>
              <a:rPr lang="fr-CH" sz="1800" b="1" dirty="0" smtClean="0">
                <a:latin typeface="Arial" panose="020B0604020202020204" pitchFamily="34" charset="0"/>
                <a:cs typeface="Arial" panose="020B0604020202020204" pitchFamily="34" charset="0"/>
              </a:rPr>
              <a:t> Tiziana </a:t>
            </a:r>
            <a:r>
              <a:rPr lang="fr-CH" sz="1800" dirty="0" smtClean="0">
                <a:latin typeface="Arial" panose="020B0604020202020204" pitchFamily="34" charset="0"/>
                <a:cs typeface="Arial" panose="020B0604020202020204" pitchFamily="34" charset="0"/>
              </a:rPr>
              <a:t>– membre, représente les proches aidants</a:t>
            </a:r>
          </a:p>
          <a:p>
            <a:pPr marL="0" indent="0">
              <a:buNone/>
            </a:pPr>
            <a:r>
              <a:rPr lang="fr-CH" sz="1800" b="1" dirty="0" smtClean="0">
                <a:latin typeface="Arial" panose="020B0604020202020204" pitchFamily="34" charset="0"/>
                <a:cs typeface="Arial" panose="020B0604020202020204" pitchFamily="34" charset="0"/>
              </a:rPr>
              <a:t>Mme </a:t>
            </a:r>
            <a:r>
              <a:rPr lang="fr-CH" sz="1800" b="1" dirty="0" err="1" smtClean="0">
                <a:latin typeface="Arial" panose="020B0604020202020204" pitchFamily="34" charset="0"/>
                <a:cs typeface="Arial" panose="020B0604020202020204" pitchFamily="34" charset="0"/>
              </a:rPr>
              <a:t>Volluz</a:t>
            </a:r>
            <a:r>
              <a:rPr lang="fr-CH" sz="1800" b="1" dirty="0" smtClean="0">
                <a:latin typeface="Arial" panose="020B0604020202020204" pitchFamily="34" charset="0"/>
                <a:cs typeface="Arial" panose="020B0604020202020204" pitchFamily="34" charset="0"/>
              </a:rPr>
              <a:t> Françoise </a:t>
            </a:r>
            <a:r>
              <a:rPr lang="fr-CH" sz="1800" dirty="0" smtClean="0">
                <a:latin typeface="Arial" panose="020B0604020202020204" pitchFamily="34" charset="0"/>
                <a:cs typeface="Arial" panose="020B0604020202020204" pitchFamily="34" charset="0"/>
              </a:rPr>
              <a:t>- membre</a:t>
            </a:r>
          </a:p>
          <a:p>
            <a:pPr marL="0" indent="0">
              <a:buNone/>
            </a:pPr>
            <a:endParaRPr lang="fr-CH" sz="2100" dirty="0" smtClean="0">
              <a:latin typeface="Arial" panose="020B0604020202020204" pitchFamily="34" charset="0"/>
              <a:cs typeface="Arial" panose="020B0604020202020204" pitchFamily="34" charset="0"/>
            </a:endParaRPr>
          </a:p>
          <a:p>
            <a:pPr marL="0" indent="0">
              <a:buNone/>
            </a:pPr>
            <a:endParaRPr lang="fr-CH" sz="2400" dirty="0" smtClean="0">
              <a:latin typeface="Arial" panose="020B0604020202020204" pitchFamily="34" charset="0"/>
              <a:cs typeface="Arial" panose="020B0604020202020204" pitchFamily="34" charset="0"/>
            </a:endParaRPr>
          </a:p>
          <a:p>
            <a:pPr marL="0" indent="0" algn="ctr">
              <a:buNone/>
            </a:pPr>
            <a:endParaRPr lang="fr-CH" dirty="0" smtClean="0">
              <a:latin typeface="Arial" panose="020B0604020202020204" pitchFamily="34" charset="0"/>
              <a:cs typeface="Arial" panose="020B0604020202020204" pitchFamily="34" charset="0"/>
            </a:endParaRPr>
          </a:p>
          <a:p>
            <a:pPr marL="0" indent="0" algn="ctr">
              <a:buNone/>
            </a:pPr>
            <a:endParaRPr lang="fr-CH" dirty="0" smtClean="0">
              <a:latin typeface="Arial" panose="020B0604020202020204" pitchFamily="34" charset="0"/>
              <a:cs typeface="Arial" panose="020B0604020202020204" pitchFamily="34" charset="0"/>
            </a:endParaRPr>
          </a:p>
        </p:txBody>
      </p:sp>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83171" y="5963412"/>
            <a:ext cx="1748122" cy="708405"/>
          </a:xfrm>
          <a:prstGeom prst="rect">
            <a:avLst/>
          </a:prstGeom>
        </p:spPr>
      </p:pic>
      <p:sp>
        <p:nvSpPr>
          <p:cNvPr id="5" name="Espace réservé du numéro de diapositive 4"/>
          <p:cNvSpPr>
            <a:spLocks noGrp="1"/>
          </p:cNvSpPr>
          <p:nvPr>
            <p:ph type="sldNum" sz="quarter" idx="12"/>
          </p:nvPr>
        </p:nvSpPr>
        <p:spPr/>
        <p:txBody>
          <a:bodyPr>
            <a:normAutofit lnSpcReduction="10000"/>
          </a:bodyPr>
          <a:lstStyle/>
          <a:p>
            <a:fld id="{4FAB73BC-B049-4115-A692-8D63A059BFB8}" type="slidenum">
              <a:rPr lang="en-US" smtClean="0"/>
              <a:pPr/>
              <a:t>19</a:t>
            </a:fld>
            <a:endParaRPr lang="en-US" dirty="0"/>
          </a:p>
        </p:txBody>
      </p:sp>
    </p:spTree>
    <p:extLst>
      <p:ext uri="{BB962C8B-B14F-4D97-AF65-F5344CB8AC3E}">
        <p14:creationId xmlns:p14="http://schemas.microsoft.com/office/powerpoint/2010/main" val="1986492039"/>
      </p:ext>
    </p:extLst>
  </p:cSld>
  <p:clrMapOvr>
    <a:masterClrMapping/>
  </p:clrMapOvr>
  <p:timing>
    <p:tnLst>
      <p:par>
        <p:cTn id="1" dur="indefinite" restart="never" nodeType="tmRoot"/>
      </p:par>
    </p:tnLst>
  </p:timing>
</p:sld>
</file>

<file path=ppt/theme/theme1.xml><?xml version="1.0" encoding="utf-8"?>
<a:theme xmlns:a="http://schemas.openxmlformats.org/drawingml/2006/main" name="View">
  <a:themeElements>
    <a:clrScheme name="View">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View">
      <a:majorFont>
        <a:latin typeface="Century Schoolbook"/>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Schoolbook"/>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View">
      <a:fillStyleLst>
        <a:solidFill>
          <a:schemeClr val="phClr"/>
        </a:solidFill>
        <a:solidFill>
          <a:schemeClr val="phClr">
            <a:tint val="60000"/>
            <a:satMod val="120000"/>
          </a:schemeClr>
        </a:solidFill>
        <a:solidFill>
          <a:schemeClr val="phClr">
            <a:shade val="75000"/>
            <a:satMod val="130000"/>
          </a:schemeClr>
        </a:solidFill>
      </a:fillStyleLst>
      <a:lnStyleLst>
        <a:ln w="9525" cap="flat" cmpd="sng" algn="ctr">
          <a:solidFill>
            <a:schemeClr val="phClr"/>
          </a:solidFill>
          <a:prstDash val="solid"/>
        </a:ln>
        <a:ln w="13970" cap="flat" cmpd="sng" algn="ctr">
          <a:solidFill>
            <a:schemeClr val="phClr"/>
          </a:solidFill>
          <a:prstDash val="solid"/>
        </a:ln>
        <a:ln w="17145" cap="flat" cmpd="sng" algn="ctr">
          <a:solidFill>
            <a:schemeClr val="phClr">
              <a:shade val="95000"/>
              <a:alpha val="95000"/>
              <a:satMod val="150000"/>
            </a:schemeClr>
          </a:solidFill>
          <a:prstDash val="solid"/>
        </a:ln>
      </a:lnStyleLst>
      <a:effectStyleLst>
        <a:effectStyle>
          <a:effectLst/>
        </a:effectStyle>
        <a:effectStyle>
          <a:effectLst>
            <a:outerShdw blurRad="50800" dist="15240" dir="5400000" algn="tl" rotWithShape="0">
              <a:srgbClr val="000000">
                <a:alpha val="75000"/>
              </a:srgbClr>
            </a:outerShdw>
          </a:effectLst>
          <a:scene3d>
            <a:camera prst="orthographicFront">
              <a:rot lat="0" lon="0" rev="0"/>
            </a:camera>
            <a:lightRig rig="brightRoom" dir="tl"/>
          </a:scene3d>
          <a:sp3d contourW="9525" prstMaterial="flat">
            <a:bevelT w="0" h="0" prst="coolSlant"/>
            <a:contourClr>
              <a:schemeClr val="phClr">
                <a:shade val="35000"/>
                <a:satMod val="130000"/>
              </a:schemeClr>
            </a:contourClr>
          </a:sp3d>
        </a:effectStyle>
        <a:effectStyle>
          <a:effectLst>
            <a:outerShdw blurRad="76200" dist="25400" dir="5400000" algn="tl" rotWithShape="0">
              <a:srgbClr val="000000">
                <a:alpha val="55000"/>
              </a:srgbClr>
            </a:outerShdw>
          </a:effectLst>
          <a:scene3d>
            <a:camera prst="orthographicFront">
              <a:rot lat="0" lon="0" rev="0"/>
            </a:camera>
            <a:lightRig rig="brightRoom" dir="tl"/>
          </a:scene3d>
          <a:sp3d contourW="19050" prstMaterial="flat">
            <a:bevelT w="0" h="0" prst="coolSlant"/>
            <a:contourClr>
              <a:schemeClr val="phClr">
                <a:shade val="25000"/>
                <a:satMod val="140000"/>
              </a:schemeClr>
            </a:contourClr>
          </a:sp3d>
        </a:effectStyle>
      </a:effectStyleLst>
      <a:bgFillStyleLst>
        <a:solidFill>
          <a:schemeClr val="phClr"/>
        </a:solidFill>
        <a:solidFill>
          <a:schemeClr val="phClr">
            <a:tint val="95000"/>
            <a:satMod val="170000"/>
          </a:schemeClr>
        </a:solidFill>
        <a:gradFill rotWithShape="1">
          <a:gsLst>
            <a:gs pos="0">
              <a:schemeClr val="phClr">
                <a:tint val="94000"/>
                <a:shade val="98000"/>
                <a:satMod val="130000"/>
                <a:lumMod val="102000"/>
              </a:schemeClr>
            </a:gs>
            <a:gs pos="100000">
              <a:schemeClr val="phClr">
                <a:tint val="98000"/>
                <a:shade val="78000"/>
                <a:satMod val="140000"/>
              </a:schemeClr>
            </a:gs>
          </a:gsLst>
          <a:path path="circle">
            <a:fillToRect l="100000" t="100000" r="100000" b="100000"/>
          </a:path>
        </a:gradFill>
      </a:bgFillStyleLst>
    </a:fmtScheme>
  </a:themeElements>
  <a:objectDefaults/>
  <a:extraClrSchemeLst/>
  <a:extLst>
    <a:ext uri="{05A4C25C-085E-4340-85A3-A5531E510DB2}">
      <thm15:themeFamily xmlns:thm15="http://schemas.microsoft.com/office/thememl/2012/main" name="View" id="{BA0EB5A6-F2D4-4F82-977B-64ADEE4A2A69}" vid="{7B713C7F-58B7-4AE9-B361-B13EB9EC4C0C}"/>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TM03457515[[fn=Vue]]</Template>
  <TotalTime>2951</TotalTime>
  <Words>850</Words>
  <Application>Microsoft Office PowerPoint</Application>
  <PresentationFormat>Grand écran</PresentationFormat>
  <Paragraphs>139</Paragraphs>
  <Slides>19</Slides>
  <Notes>4</Notes>
  <HiddenSlides>0</HiddenSlides>
  <MMClips>0</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19</vt:i4>
      </vt:variant>
    </vt:vector>
  </HeadingPairs>
  <TitlesOfParts>
    <vt:vector size="25" baseType="lpstr">
      <vt:lpstr>Arial</vt:lpstr>
      <vt:lpstr>Calibri</vt:lpstr>
      <vt:lpstr>Century Schoolbook</vt:lpstr>
      <vt:lpstr>Wingdings</vt:lpstr>
      <vt:lpstr>Wingdings 2</vt:lpstr>
      <vt:lpstr>View</vt:lpstr>
      <vt:lpstr>Assemblée Générale 12 septembre 2022  Exercice 2021</vt:lpstr>
      <vt:lpstr>Message du Président</vt:lpstr>
      <vt:lpstr>Présentation PowerPoint</vt:lpstr>
      <vt:lpstr>Message de la Directrice</vt:lpstr>
      <vt:lpstr>Présentation PowerPoint</vt:lpstr>
      <vt:lpstr>Présentation PowerPoint</vt:lpstr>
      <vt:lpstr>Rapport d’activité 2021</vt:lpstr>
      <vt:lpstr>Les Acacias en quelques chiffres</vt:lpstr>
      <vt:lpstr>Les Acacias en quelques chiffres</vt:lpstr>
      <vt:lpstr>Les Acacias en quelques chiffres</vt:lpstr>
      <vt:lpstr>Les Acacias en quelques chiffres</vt:lpstr>
      <vt:lpstr>Les Acacias en quelques chiffres</vt:lpstr>
      <vt:lpstr>Les Acacias en quelques chiffres</vt:lpstr>
      <vt:lpstr>Comptes de l’exercice 2021</vt:lpstr>
      <vt:lpstr>Comptes de l’exercice 2021</vt:lpstr>
      <vt:lpstr>Présentation PowerPoint</vt:lpstr>
      <vt:lpstr>Présentation PowerPoint</vt:lpstr>
      <vt:lpstr>Présentation PowerPoint</vt:lpstr>
      <vt:lpstr>Admissions - démissions du comité</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Accompagner une personne atteinte d’une démence rare :  un défi quotidien</dc:title>
  <dc:creator>Privé</dc:creator>
  <cp:lastModifiedBy>Compte Microsoft</cp:lastModifiedBy>
  <cp:revision>295</cp:revision>
  <cp:lastPrinted>2021-10-26T12:52:13Z</cp:lastPrinted>
  <dcterms:created xsi:type="dcterms:W3CDTF">2016-06-22T12:57:38Z</dcterms:created>
  <dcterms:modified xsi:type="dcterms:W3CDTF">2022-10-27T10:00:14Z</dcterms:modified>
</cp:coreProperties>
</file>